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8" r:id="rId2"/>
    <p:sldId id="256" r:id="rId3"/>
    <p:sldId id="343" r:id="rId4"/>
    <p:sldId id="346" r:id="rId5"/>
    <p:sldId id="271" r:id="rId6"/>
    <p:sldId id="310" r:id="rId7"/>
    <p:sldId id="279" r:id="rId8"/>
    <p:sldId id="301" r:id="rId9"/>
    <p:sldId id="328" r:id="rId10"/>
    <p:sldId id="274" r:id="rId11"/>
    <p:sldId id="312" r:id="rId12"/>
    <p:sldId id="281" r:id="rId13"/>
    <p:sldId id="287" r:id="rId14"/>
    <p:sldId id="267" r:id="rId15"/>
    <p:sldId id="268" r:id="rId16"/>
    <p:sldId id="293" r:id="rId17"/>
    <p:sldId id="313" r:id="rId18"/>
    <p:sldId id="283" r:id="rId19"/>
    <p:sldId id="292" r:id="rId20"/>
    <p:sldId id="314" r:id="rId21"/>
    <p:sldId id="285" r:id="rId22"/>
    <p:sldId id="294" r:id="rId23"/>
    <p:sldId id="336" r:id="rId24"/>
    <p:sldId id="330" r:id="rId25"/>
    <p:sldId id="337" r:id="rId26"/>
    <p:sldId id="332" r:id="rId27"/>
    <p:sldId id="339" r:id="rId28"/>
    <p:sldId id="331" r:id="rId29"/>
    <p:sldId id="340" r:id="rId30"/>
    <p:sldId id="341" r:id="rId31"/>
    <p:sldId id="333" r:id="rId32"/>
    <p:sldId id="327" r:id="rId33"/>
    <p:sldId id="34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814" autoAdjust="0"/>
  </p:normalViewPr>
  <p:slideViewPr>
    <p:cSldViewPr>
      <p:cViewPr varScale="1">
        <p:scale>
          <a:sx n="68" d="100"/>
          <a:sy n="68" d="100"/>
        </p:scale>
        <p:origin x="-122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B8B061-2FD9-48D3-AA0A-14AB718AE47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1FC57F-BF3A-45E0-8564-CE5D762BE4B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 smtClean="0">
              <a:solidFill>
                <a:schemeClr val="bg1"/>
              </a:solidFill>
            </a:rPr>
            <a:t>Реальная ситуация. Проблема</a:t>
          </a:r>
          <a:endParaRPr lang="ru-RU" sz="2400" dirty="0">
            <a:solidFill>
              <a:schemeClr val="bg1"/>
            </a:solidFill>
          </a:endParaRPr>
        </a:p>
      </dgm:t>
    </dgm:pt>
    <dgm:pt modelId="{D5080F0F-03EE-47AA-B070-28D44599CF2E}" type="parTrans" cxnId="{C6ABBD2E-79A4-48AD-9F16-CB3F8E39B9C4}">
      <dgm:prSet/>
      <dgm:spPr/>
      <dgm:t>
        <a:bodyPr/>
        <a:lstStyle/>
        <a:p>
          <a:endParaRPr lang="ru-RU"/>
        </a:p>
      </dgm:t>
    </dgm:pt>
    <dgm:pt modelId="{00BA8DB7-1366-43C8-8AAD-004FB595CE4B}" type="sibTrans" cxnId="{C6ABBD2E-79A4-48AD-9F16-CB3F8E39B9C4}">
      <dgm:prSet/>
      <dgm:spPr/>
      <dgm:t>
        <a:bodyPr/>
        <a:lstStyle/>
        <a:p>
          <a:endParaRPr lang="ru-RU"/>
        </a:p>
      </dgm:t>
    </dgm:pt>
    <dgm:pt modelId="{BFCC3673-52F7-4409-B3C5-C04ADA04E95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объяснение</a:t>
          </a:r>
          <a:r>
            <a:rPr lang="ru-RU" sz="2400" b="1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2400" dirty="0" smtClean="0"/>
            <a:t>или описание естественнонаучных явлений на основе имеющихся научных знаний, а также прогнозирование изменений.</a:t>
          </a:r>
          <a:endParaRPr lang="ru-RU" sz="2400" dirty="0">
            <a:solidFill>
              <a:schemeClr val="bg1"/>
            </a:solidFill>
          </a:endParaRPr>
        </a:p>
      </dgm:t>
    </dgm:pt>
    <dgm:pt modelId="{58395392-DB17-4190-95EC-E58A32526CCC}" type="parTrans" cxnId="{78657451-0C80-4082-A7F4-FB8FF2728A54}">
      <dgm:prSet/>
      <dgm:spPr/>
      <dgm:t>
        <a:bodyPr/>
        <a:lstStyle/>
        <a:p>
          <a:endParaRPr lang="ru-RU"/>
        </a:p>
      </dgm:t>
    </dgm:pt>
    <dgm:pt modelId="{933A592D-861F-409D-9FBA-DD43958F6FE4}" type="sibTrans" cxnId="{78657451-0C80-4082-A7F4-FB8FF2728A54}">
      <dgm:prSet/>
      <dgm:spPr/>
      <dgm:t>
        <a:bodyPr/>
        <a:lstStyle/>
        <a:p>
          <a:endParaRPr lang="ru-RU"/>
        </a:p>
      </dgm:t>
    </dgm:pt>
    <dgm:pt modelId="{D0C5AE70-DE41-457A-8304-3C2014E29F5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распознавание</a:t>
          </a:r>
          <a:r>
            <a:rPr lang="ru-RU" sz="2400" dirty="0" smtClean="0"/>
            <a:t> научных вопросов и применение методов естественнонаучного исследования.</a:t>
          </a:r>
          <a:endParaRPr lang="ru-RU" sz="2400" dirty="0">
            <a:solidFill>
              <a:schemeClr val="bg1"/>
            </a:solidFill>
          </a:endParaRPr>
        </a:p>
      </dgm:t>
    </dgm:pt>
    <dgm:pt modelId="{55581248-6A7B-466F-853A-6DCE89D371D2}" type="parTrans" cxnId="{0F62619B-EEB2-46BC-A7F4-50EA72A2C8C4}">
      <dgm:prSet/>
      <dgm:spPr/>
      <dgm:t>
        <a:bodyPr/>
        <a:lstStyle/>
        <a:p>
          <a:endParaRPr lang="ru-RU"/>
        </a:p>
      </dgm:t>
    </dgm:pt>
    <dgm:pt modelId="{1AEDB948-4BC4-4288-98AF-FFBCD431640E}" type="sibTrans" cxnId="{0F62619B-EEB2-46BC-A7F4-50EA72A2C8C4}">
      <dgm:prSet/>
      <dgm:spPr/>
      <dgm:t>
        <a:bodyPr/>
        <a:lstStyle/>
        <a:p>
          <a:endParaRPr lang="ru-RU"/>
        </a:p>
      </dgm:t>
    </dgm:pt>
    <dgm:pt modelId="{381BC8F6-DC5C-4292-BC15-7179FE251E4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bg1"/>
              </a:solidFill>
            </a:rPr>
            <a:t>интерпретация данных </a:t>
          </a:r>
          <a:r>
            <a:rPr lang="ru-RU" sz="2400" dirty="0" smtClean="0"/>
            <a:t>и использование научных доказательств для получения выводов. </a:t>
          </a:r>
          <a:endParaRPr lang="ru-RU" sz="2400" dirty="0">
            <a:solidFill>
              <a:schemeClr val="bg1"/>
            </a:solidFill>
          </a:endParaRPr>
        </a:p>
      </dgm:t>
    </dgm:pt>
    <dgm:pt modelId="{48F99455-BA49-4217-AAB8-C3D2FE647598}" type="parTrans" cxnId="{4DC35D8E-FAA3-49A4-9E08-74A33C231472}">
      <dgm:prSet/>
      <dgm:spPr/>
      <dgm:t>
        <a:bodyPr/>
        <a:lstStyle/>
        <a:p>
          <a:endParaRPr lang="ru-RU"/>
        </a:p>
      </dgm:t>
    </dgm:pt>
    <dgm:pt modelId="{DD8B2D52-3DC2-466B-83AC-B470CEB6377B}" type="sibTrans" cxnId="{4DC35D8E-FAA3-49A4-9E08-74A33C231472}">
      <dgm:prSet/>
      <dgm:spPr/>
      <dgm:t>
        <a:bodyPr/>
        <a:lstStyle/>
        <a:p>
          <a:endParaRPr lang="ru-RU"/>
        </a:p>
      </dgm:t>
    </dgm:pt>
    <dgm:pt modelId="{6DB3F4B3-94F0-486D-BAE7-5CAFAE0990D2}" type="pres">
      <dgm:prSet presAssocID="{93B8B061-2FD9-48D3-AA0A-14AB718AE47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B566F0-1EAB-4025-8213-116BDEBBB7E7}" type="pres">
      <dgm:prSet presAssocID="{991FC57F-BF3A-45E0-8564-CE5D762BE4BD}" presName="root1" presStyleCnt="0"/>
      <dgm:spPr/>
    </dgm:pt>
    <dgm:pt modelId="{F765F740-7FCF-414E-BEEA-51953992D1DC}" type="pres">
      <dgm:prSet presAssocID="{991FC57F-BF3A-45E0-8564-CE5D762BE4BD}" presName="LevelOneTextNode" presStyleLbl="node0" presStyleIdx="0" presStyleCnt="1" custScaleX="161102" custScaleY="152299" custLinFactNeighborX="-1342" custLinFactNeighborY="-9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880116-DA64-444E-BF08-2FEA0B1EEFBC}" type="pres">
      <dgm:prSet presAssocID="{991FC57F-BF3A-45E0-8564-CE5D762BE4BD}" presName="level2hierChild" presStyleCnt="0"/>
      <dgm:spPr/>
    </dgm:pt>
    <dgm:pt modelId="{F753903F-3905-459A-A23F-7176724B05F1}" type="pres">
      <dgm:prSet presAssocID="{58395392-DB17-4190-95EC-E58A32526CCC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DC2751E-4513-4C47-B077-0385B422057D}" type="pres">
      <dgm:prSet presAssocID="{58395392-DB17-4190-95EC-E58A32526CCC}" presName="connTx" presStyleLbl="parChTrans1D2" presStyleIdx="0" presStyleCnt="3"/>
      <dgm:spPr/>
      <dgm:t>
        <a:bodyPr/>
        <a:lstStyle/>
        <a:p>
          <a:endParaRPr lang="ru-RU"/>
        </a:p>
      </dgm:t>
    </dgm:pt>
    <dgm:pt modelId="{0B3D39D9-7C62-40DD-AF9F-069C5730D67A}" type="pres">
      <dgm:prSet presAssocID="{BFCC3673-52F7-4409-B3C5-C04ADA04E95A}" presName="root2" presStyleCnt="0"/>
      <dgm:spPr/>
    </dgm:pt>
    <dgm:pt modelId="{44F5B58D-C78A-4998-8E7B-DE31F4421FBE}" type="pres">
      <dgm:prSet presAssocID="{BFCC3673-52F7-4409-B3C5-C04ADA04E95A}" presName="LevelTwoTextNode" presStyleLbl="node2" presStyleIdx="0" presStyleCnt="3" custScaleX="300848" custScaleY="286252" custLinFactY="-8610" custLinFactNeighborX="26643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6B5146-42B2-4B3C-B23C-4DEF7CD93883}" type="pres">
      <dgm:prSet presAssocID="{BFCC3673-52F7-4409-B3C5-C04ADA04E95A}" presName="level3hierChild" presStyleCnt="0"/>
      <dgm:spPr/>
    </dgm:pt>
    <dgm:pt modelId="{28AF32DC-75DC-4C14-97AA-A596E7C32381}" type="pres">
      <dgm:prSet presAssocID="{55581248-6A7B-466F-853A-6DCE89D371D2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50B79E25-3C54-4118-A9A7-8816B445515E}" type="pres">
      <dgm:prSet presAssocID="{55581248-6A7B-466F-853A-6DCE89D371D2}" presName="connTx" presStyleLbl="parChTrans1D2" presStyleIdx="1" presStyleCnt="3"/>
      <dgm:spPr/>
      <dgm:t>
        <a:bodyPr/>
        <a:lstStyle/>
        <a:p>
          <a:endParaRPr lang="ru-RU"/>
        </a:p>
      </dgm:t>
    </dgm:pt>
    <dgm:pt modelId="{D03F0347-4FB0-4F41-A07B-33AE53FB1020}" type="pres">
      <dgm:prSet presAssocID="{D0C5AE70-DE41-457A-8304-3C2014E29F54}" presName="root2" presStyleCnt="0"/>
      <dgm:spPr/>
    </dgm:pt>
    <dgm:pt modelId="{9A92051E-3147-4504-AFBB-12842DDAEA75}" type="pres">
      <dgm:prSet presAssocID="{D0C5AE70-DE41-457A-8304-3C2014E29F54}" presName="LevelTwoTextNode" presStyleLbl="node2" presStyleIdx="1" presStyleCnt="3" custScaleX="307286" custScaleY="176926" custLinFactNeighborX="38497" custLinFactNeighborY="-497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C33F43-32FD-48DC-A7EA-DB4A80BC69BC}" type="pres">
      <dgm:prSet presAssocID="{D0C5AE70-DE41-457A-8304-3C2014E29F54}" presName="level3hierChild" presStyleCnt="0"/>
      <dgm:spPr/>
    </dgm:pt>
    <dgm:pt modelId="{B9C273E6-C9DB-40AF-B913-F5660C91DD3C}" type="pres">
      <dgm:prSet presAssocID="{48F99455-BA49-4217-AAB8-C3D2FE647598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FBEC6D5D-CF6E-4D4C-90BC-1DC31D315A8F}" type="pres">
      <dgm:prSet presAssocID="{48F99455-BA49-4217-AAB8-C3D2FE647598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11E1CD2-B593-48BD-8CFB-C9635FD1289A}" type="pres">
      <dgm:prSet presAssocID="{381BC8F6-DC5C-4292-BC15-7179FE251E4D}" presName="root2" presStyleCnt="0"/>
      <dgm:spPr/>
    </dgm:pt>
    <dgm:pt modelId="{8EB4DB38-610F-4029-9284-EA51814FCAD1}" type="pres">
      <dgm:prSet presAssocID="{381BC8F6-DC5C-4292-BC15-7179FE251E4D}" presName="LevelTwoTextNode" presStyleLbl="node2" presStyleIdx="2" presStyleCnt="3" custScaleX="308115" custScaleY="179277" custLinFactNeighborX="28746" custLinFactNeighborY="-106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6235E1-4B3C-4B68-B077-D6FF0FF4A87D}" type="pres">
      <dgm:prSet presAssocID="{381BC8F6-DC5C-4292-BC15-7179FE251E4D}" presName="level3hierChild" presStyleCnt="0"/>
      <dgm:spPr/>
    </dgm:pt>
  </dgm:ptLst>
  <dgm:cxnLst>
    <dgm:cxn modelId="{6717ADB9-7261-4C8E-B4CB-76165195A62C}" type="presOf" srcId="{381BC8F6-DC5C-4292-BC15-7179FE251E4D}" destId="{8EB4DB38-610F-4029-9284-EA51814FCAD1}" srcOrd="0" destOrd="0" presId="urn:microsoft.com/office/officeart/2008/layout/HorizontalMultiLevelHierarchy"/>
    <dgm:cxn modelId="{11ABA6EF-5338-4DB3-B3DB-650FA47CDBCE}" type="presOf" srcId="{48F99455-BA49-4217-AAB8-C3D2FE647598}" destId="{B9C273E6-C9DB-40AF-B913-F5660C91DD3C}" srcOrd="0" destOrd="0" presId="urn:microsoft.com/office/officeart/2008/layout/HorizontalMultiLevelHierarchy"/>
    <dgm:cxn modelId="{0DE78DFE-6B3A-4F23-832A-7A02357687D9}" type="presOf" srcId="{991FC57F-BF3A-45E0-8564-CE5D762BE4BD}" destId="{F765F740-7FCF-414E-BEEA-51953992D1DC}" srcOrd="0" destOrd="0" presId="urn:microsoft.com/office/officeart/2008/layout/HorizontalMultiLevelHierarchy"/>
    <dgm:cxn modelId="{DB6969C9-9D35-4CA0-992F-C2E11A82AF8C}" type="presOf" srcId="{58395392-DB17-4190-95EC-E58A32526CCC}" destId="{F753903F-3905-459A-A23F-7176724B05F1}" srcOrd="0" destOrd="0" presId="urn:microsoft.com/office/officeart/2008/layout/HorizontalMultiLevelHierarchy"/>
    <dgm:cxn modelId="{E96E62CD-893E-4288-A161-EFEE4BF399DF}" type="presOf" srcId="{BFCC3673-52F7-4409-B3C5-C04ADA04E95A}" destId="{44F5B58D-C78A-4998-8E7B-DE31F4421FBE}" srcOrd="0" destOrd="0" presId="urn:microsoft.com/office/officeart/2008/layout/HorizontalMultiLevelHierarchy"/>
    <dgm:cxn modelId="{0F62619B-EEB2-46BC-A7F4-50EA72A2C8C4}" srcId="{991FC57F-BF3A-45E0-8564-CE5D762BE4BD}" destId="{D0C5AE70-DE41-457A-8304-3C2014E29F54}" srcOrd="1" destOrd="0" parTransId="{55581248-6A7B-466F-853A-6DCE89D371D2}" sibTransId="{1AEDB948-4BC4-4288-98AF-FFBCD431640E}"/>
    <dgm:cxn modelId="{78657451-0C80-4082-A7F4-FB8FF2728A54}" srcId="{991FC57F-BF3A-45E0-8564-CE5D762BE4BD}" destId="{BFCC3673-52F7-4409-B3C5-C04ADA04E95A}" srcOrd="0" destOrd="0" parTransId="{58395392-DB17-4190-95EC-E58A32526CCC}" sibTransId="{933A592D-861F-409D-9FBA-DD43958F6FE4}"/>
    <dgm:cxn modelId="{C6ABBD2E-79A4-48AD-9F16-CB3F8E39B9C4}" srcId="{93B8B061-2FD9-48D3-AA0A-14AB718AE475}" destId="{991FC57F-BF3A-45E0-8564-CE5D762BE4BD}" srcOrd="0" destOrd="0" parTransId="{D5080F0F-03EE-47AA-B070-28D44599CF2E}" sibTransId="{00BA8DB7-1366-43C8-8AAD-004FB595CE4B}"/>
    <dgm:cxn modelId="{123E1E02-ACD1-42BE-9EBB-CD47116DF7D0}" type="presOf" srcId="{93B8B061-2FD9-48D3-AA0A-14AB718AE475}" destId="{6DB3F4B3-94F0-486D-BAE7-5CAFAE0990D2}" srcOrd="0" destOrd="0" presId="urn:microsoft.com/office/officeart/2008/layout/HorizontalMultiLevelHierarchy"/>
    <dgm:cxn modelId="{223346F2-B065-4D66-B2A1-7E70742FA16D}" type="presOf" srcId="{58395392-DB17-4190-95EC-E58A32526CCC}" destId="{CDC2751E-4513-4C47-B077-0385B422057D}" srcOrd="1" destOrd="0" presId="urn:microsoft.com/office/officeart/2008/layout/HorizontalMultiLevelHierarchy"/>
    <dgm:cxn modelId="{319C793F-E748-4368-A306-5F053742FF2F}" type="presOf" srcId="{D0C5AE70-DE41-457A-8304-3C2014E29F54}" destId="{9A92051E-3147-4504-AFBB-12842DDAEA75}" srcOrd="0" destOrd="0" presId="urn:microsoft.com/office/officeart/2008/layout/HorizontalMultiLevelHierarchy"/>
    <dgm:cxn modelId="{4DC35D8E-FAA3-49A4-9E08-74A33C231472}" srcId="{991FC57F-BF3A-45E0-8564-CE5D762BE4BD}" destId="{381BC8F6-DC5C-4292-BC15-7179FE251E4D}" srcOrd="2" destOrd="0" parTransId="{48F99455-BA49-4217-AAB8-C3D2FE647598}" sibTransId="{DD8B2D52-3DC2-466B-83AC-B470CEB6377B}"/>
    <dgm:cxn modelId="{91A73555-8F1E-424D-AECF-56D9B8F52365}" type="presOf" srcId="{55581248-6A7B-466F-853A-6DCE89D371D2}" destId="{28AF32DC-75DC-4C14-97AA-A596E7C32381}" srcOrd="0" destOrd="0" presId="urn:microsoft.com/office/officeart/2008/layout/HorizontalMultiLevelHierarchy"/>
    <dgm:cxn modelId="{6A8D2CCB-26FE-4219-B4C3-9311CE70EBD7}" type="presOf" srcId="{55581248-6A7B-466F-853A-6DCE89D371D2}" destId="{50B79E25-3C54-4118-A9A7-8816B445515E}" srcOrd="1" destOrd="0" presId="urn:microsoft.com/office/officeart/2008/layout/HorizontalMultiLevelHierarchy"/>
    <dgm:cxn modelId="{7138954F-0586-4D3B-A1B4-F7FB41313CA2}" type="presOf" srcId="{48F99455-BA49-4217-AAB8-C3D2FE647598}" destId="{FBEC6D5D-CF6E-4D4C-90BC-1DC31D315A8F}" srcOrd="1" destOrd="0" presId="urn:microsoft.com/office/officeart/2008/layout/HorizontalMultiLevelHierarchy"/>
    <dgm:cxn modelId="{3EA329F7-91B1-4387-B46C-FFB683150395}" type="presParOf" srcId="{6DB3F4B3-94F0-486D-BAE7-5CAFAE0990D2}" destId="{2AB566F0-1EAB-4025-8213-116BDEBBB7E7}" srcOrd="0" destOrd="0" presId="urn:microsoft.com/office/officeart/2008/layout/HorizontalMultiLevelHierarchy"/>
    <dgm:cxn modelId="{89CC9AF2-FA21-4C2C-A3B4-476E754B6F43}" type="presParOf" srcId="{2AB566F0-1EAB-4025-8213-116BDEBBB7E7}" destId="{F765F740-7FCF-414E-BEEA-51953992D1DC}" srcOrd="0" destOrd="0" presId="urn:microsoft.com/office/officeart/2008/layout/HorizontalMultiLevelHierarchy"/>
    <dgm:cxn modelId="{25EE7CB4-3F37-4ECB-A9B4-B90D74DBC5D1}" type="presParOf" srcId="{2AB566F0-1EAB-4025-8213-116BDEBBB7E7}" destId="{0F880116-DA64-444E-BF08-2FEA0B1EEFBC}" srcOrd="1" destOrd="0" presId="urn:microsoft.com/office/officeart/2008/layout/HorizontalMultiLevelHierarchy"/>
    <dgm:cxn modelId="{C1AE3FEB-18CC-4828-9554-B7B91DA13ABF}" type="presParOf" srcId="{0F880116-DA64-444E-BF08-2FEA0B1EEFBC}" destId="{F753903F-3905-459A-A23F-7176724B05F1}" srcOrd="0" destOrd="0" presId="urn:microsoft.com/office/officeart/2008/layout/HorizontalMultiLevelHierarchy"/>
    <dgm:cxn modelId="{DEC4B3EB-E102-434C-9716-597DFB5CF025}" type="presParOf" srcId="{F753903F-3905-459A-A23F-7176724B05F1}" destId="{CDC2751E-4513-4C47-B077-0385B422057D}" srcOrd="0" destOrd="0" presId="urn:microsoft.com/office/officeart/2008/layout/HorizontalMultiLevelHierarchy"/>
    <dgm:cxn modelId="{DB03B3D4-51A5-4C54-974E-EE3BCE76F7A5}" type="presParOf" srcId="{0F880116-DA64-444E-BF08-2FEA0B1EEFBC}" destId="{0B3D39D9-7C62-40DD-AF9F-069C5730D67A}" srcOrd="1" destOrd="0" presId="urn:microsoft.com/office/officeart/2008/layout/HorizontalMultiLevelHierarchy"/>
    <dgm:cxn modelId="{219CA083-1139-4F90-9913-0A2FBC5CDB25}" type="presParOf" srcId="{0B3D39D9-7C62-40DD-AF9F-069C5730D67A}" destId="{44F5B58D-C78A-4998-8E7B-DE31F4421FBE}" srcOrd="0" destOrd="0" presId="urn:microsoft.com/office/officeart/2008/layout/HorizontalMultiLevelHierarchy"/>
    <dgm:cxn modelId="{EE67CE57-57C1-43EF-924E-F9E0139A8616}" type="presParOf" srcId="{0B3D39D9-7C62-40DD-AF9F-069C5730D67A}" destId="{246B5146-42B2-4B3C-B23C-4DEF7CD93883}" srcOrd="1" destOrd="0" presId="urn:microsoft.com/office/officeart/2008/layout/HorizontalMultiLevelHierarchy"/>
    <dgm:cxn modelId="{0B40BACC-8090-4B5A-9A61-AB59AE855516}" type="presParOf" srcId="{0F880116-DA64-444E-BF08-2FEA0B1EEFBC}" destId="{28AF32DC-75DC-4C14-97AA-A596E7C32381}" srcOrd="2" destOrd="0" presId="urn:microsoft.com/office/officeart/2008/layout/HorizontalMultiLevelHierarchy"/>
    <dgm:cxn modelId="{7276D94B-751B-4794-9DFC-5DA709008916}" type="presParOf" srcId="{28AF32DC-75DC-4C14-97AA-A596E7C32381}" destId="{50B79E25-3C54-4118-A9A7-8816B445515E}" srcOrd="0" destOrd="0" presId="urn:microsoft.com/office/officeart/2008/layout/HorizontalMultiLevelHierarchy"/>
    <dgm:cxn modelId="{57AD6EE5-4B5B-4B79-89CE-C6EA1A74D428}" type="presParOf" srcId="{0F880116-DA64-444E-BF08-2FEA0B1EEFBC}" destId="{D03F0347-4FB0-4F41-A07B-33AE53FB1020}" srcOrd="3" destOrd="0" presId="urn:microsoft.com/office/officeart/2008/layout/HorizontalMultiLevelHierarchy"/>
    <dgm:cxn modelId="{8EF1EB42-49B0-4D38-ACD8-1C6E022A0F7B}" type="presParOf" srcId="{D03F0347-4FB0-4F41-A07B-33AE53FB1020}" destId="{9A92051E-3147-4504-AFBB-12842DDAEA75}" srcOrd="0" destOrd="0" presId="urn:microsoft.com/office/officeart/2008/layout/HorizontalMultiLevelHierarchy"/>
    <dgm:cxn modelId="{84724DB7-EB99-4417-A3E7-083F00C461E5}" type="presParOf" srcId="{D03F0347-4FB0-4F41-A07B-33AE53FB1020}" destId="{E3C33F43-32FD-48DC-A7EA-DB4A80BC69BC}" srcOrd="1" destOrd="0" presId="urn:microsoft.com/office/officeart/2008/layout/HorizontalMultiLevelHierarchy"/>
    <dgm:cxn modelId="{EC82B3CB-683D-41EF-8763-69F986C82CD8}" type="presParOf" srcId="{0F880116-DA64-444E-BF08-2FEA0B1EEFBC}" destId="{B9C273E6-C9DB-40AF-B913-F5660C91DD3C}" srcOrd="4" destOrd="0" presId="urn:microsoft.com/office/officeart/2008/layout/HorizontalMultiLevelHierarchy"/>
    <dgm:cxn modelId="{FA4EE80F-6EDE-4240-A5EE-28FF75A0B185}" type="presParOf" srcId="{B9C273E6-C9DB-40AF-B913-F5660C91DD3C}" destId="{FBEC6D5D-CF6E-4D4C-90BC-1DC31D315A8F}" srcOrd="0" destOrd="0" presId="urn:microsoft.com/office/officeart/2008/layout/HorizontalMultiLevelHierarchy"/>
    <dgm:cxn modelId="{58B7E63F-0B82-4417-8BAF-38C4544CC21F}" type="presParOf" srcId="{0F880116-DA64-444E-BF08-2FEA0B1EEFBC}" destId="{B11E1CD2-B593-48BD-8CFB-C9635FD1289A}" srcOrd="5" destOrd="0" presId="urn:microsoft.com/office/officeart/2008/layout/HorizontalMultiLevelHierarchy"/>
    <dgm:cxn modelId="{546F33AF-2A3E-4991-8903-6FA9245F21CC}" type="presParOf" srcId="{B11E1CD2-B593-48BD-8CFB-C9635FD1289A}" destId="{8EB4DB38-610F-4029-9284-EA51814FCAD1}" srcOrd="0" destOrd="0" presId="urn:microsoft.com/office/officeart/2008/layout/HorizontalMultiLevelHierarchy"/>
    <dgm:cxn modelId="{6C816C4A-3204-4E8F-B53E-7260987BEB14}" type="presParOf" srcId="{B11E1CD2-B593-48BD-8CFB-C9635FD1289A}" destId="{6C6235E1-4B3C-4B68-B077-D6FF0FF4A87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EC4A1-7206-47BF-9818-FFE024E4610E}" type="datetimeFigureOut">
              <a:rPr lang="ru-RU" smtClean="0"/>
              <a:pPr/>
              <a:t>31.10.2019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99C8B-BF05-4377-A2C8-2139EB893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centeroko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%D0%BF%D1%80%D0%B8%D0%BC%D0%B5%D1%80%D1%8B-%D0%B7%D0%B0%D0%B4%D0%B0%D1%87-pis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ioco.ru/&#1087;&#1088;&#1080;&#1084;&#1077;&#1088;&#1099;-&#1079;&#1072;&#1076;&#1072;&#1095;-pisa" TargetMode="External"/><Relationship Id="rId2" Type="http://schemas.openxmlformats.org/officeDocument/2006/relationships/hyperlink" Target="http://www.centeroko.ru/pisa18/pisa2018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kiv.instrao.ru/" TargetMode="External"/><Relationship Id="rId4" Type="http://schemas.openxmlformats.org/officeDocument/2006/relationships/hyperlink" Target="https://myskills.ru/account/login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Начало </a:t>
            </a:r>
            <a:r>
              <a:rPr lang="ru-RU" sz="2800" dirty="0" err="1" smtClean="0"/>
              <a:t>вебинара</a:t>
            </a:r>
            <a:r>
              <a:rPr lang="ru-RU" sz="2800" b="1" dirty="0" smtClean="0"/>
              <a:t> </a:t>
            </a:r>
            <a:r>
              <a:rPr lang="ru-RU" sz="2800" b="1" dirty="0" smtClean="0"/>
              <a:t>«Оценка </a:t>
            </a:r>
            <a:r>
              <a:rPr lang="ru-RU" sz="2800" b="1" dirty="0" smtClean="0"/>
              <a:t>естественнонаучной грамотности в формате PISA (развёрнутый анализ открытых заданий PISA и мониторинга функциональной </a:t>
            </a:r>
            <a:r>
              <a:rPr lang="ru-RU" sz="2800" b="1" dirty="0" smtClean="0"/>
              <a:t>грамотности»</a:t>
            </a:r>
            <a:r>
              <a:rPr lang="ru-RU" sz="2800" dirty="0" smtClean="0"/>
              <a:t> в 15:00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Предполагаемая продолжительность: 1,5 ч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57201" y="274640"/>
            <a:ext cx="8229600" cy="101757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Три группы умений, характеризующих естественнонаучную грамотность 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37892269"/>
              </p:ext>
            </p:extLst>
          </p:nvPr>
        </p:nvGraphicFramePr>
        <p:xfrm>
          <a:off x="683568" y="1484784"/>
          <a:ext cx="80648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76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332656"/>
          <a:ext cx="8640960" cy="6192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625"/>
                <a:gridCol w="124493"/>
                <a:gridCol w="3174678"/>
                <a:gridCol w="4958164"/>
              </a:tblGrid>
              <a:tr h="1053396">
                <a:tc gridSpan="2"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Оцениваемые</a:t>
                      </a:r>
                      <a:r>
                        <a:rPr lang="ru-RU" sz="2000" baseline="0" dirty="0" smtClean="0">
                          <a:latin typeface="+mn-lt"/>
                        </a:rPr>
                        <a:t> компетенции, умения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n-lt"/>
                        </a:rPr>
                        <a:t>Характеристика учебного задания, направленного на формирование / оценку умения</a:t>
                      </a:r>
                      <a:endParaRPr lang="ru-RU" sz="2000" dirty="0">
                        <a:latin typeface="+mn-lt"/>
                      </a:endParaRPr>
                    </a:p>
                  </a:txBody>
                  <a:tcPr/>
                </a:tc>
              </a:tr>
              <a:tr h="414974">
                <a:tc gridSpan="4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+mn-lt"/>
                        </a:rPr>
                        <a:t>КОМПЕТЕНЦИЯ:</a:t>
                      </a:r>
                      <a:r>
                        <a:rPr lang="ru-RU" sz="2000" b="1" baseline="0" dirty="0" smtClean="0">
                          <a:latin typeface="+mn-lt"/>
                        </a:rPr>
                        <a:t> НАУЧНОЕ ОБЪЯСНЕНИЕ ЯВЛЕНИЙ</a:t>
                      </a:r>
                      <a:endParaRPr lang="ru-RU" sz="2000" b="1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18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Применить соответствующие естественнонаучные</a:t>
                      </a:r>
                      <a:r>
                        <a:rPr lang="ru-RU" sz="1600" baseline="0" dirty="0" smtClean="0"/>
                        <a:t> знания для объяснения явления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Предлагается описание достаточно стандартной ситуации,</a:t>
                      </a:r>
                      <a:r>
                        <a:rPr lang="ru-RU" sz="1600" baseline="0" dirty="0" smtClean="0"/>
                        <a:t> для объяснения которой можно напрямую использовать  программный материал.</a:t>
                      </a:r>
                      <a:endParaRPr lang="ru-RU" sz="1600" dirty="0"/>
                    </a:p>
                  </a:txBody>
                  <a:tcPr/>
                </a:tc>
              </a:tr>
              <a:tr h="21387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2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Распознавать,</a:t>
                      </a:r>
                      <a:r>
                        <a:rPr lang="ru-RU" sz="1600" baseline="0" dirty="0" smtClean="0"/>
                        <a:t> использовать и создавать объяснительные модели и представления 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Предлагается описание нестандартной ситуации, для</a:t>
                      </a:r>
                      <a:r>
                        <a:rPr lang="ru-RU" sz="1600" baseline="0" dirty="0" smtClean="0"/>
                        <a:t> которой ученик не имеет готового объяснения. Для получения объяснения она должна быть преобразована (в явном виде или мысленно) или в типовую известную модель, или модель , в которой ясно прослеживаются нужные взаимосвязи. Возможна обратная задача: по определенной модели узнать и описать явление.</a:t>
                      </a:r>
                      <a:endParaRPr lang="ru-RU" sz="1600" dirty="0"/>
                    </a:p>
                  </a:txBody>
                  <a:tcPr/>
                </a:tc>
              </a:tr>
              <a:tr h="8618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Делать и научно обосновывать прогнозы о протекании  процесса или явления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Предлагается</a:t>
                      </a:r>
                      <a:r>
                        <a:rPr lang="ru-RU" sz="1600" baseline="0" dirty="0" smtClean="0"/>
                        <a:t> на основе понимания механизма (или причин)  явления или процесса обосновать дальнейшее развитие событий.</a:t>
                      </a:r>
                      <a:endParaRPr lang="ru-RU" sz="1600" dirty="0"/>
                    </a:p>
                  </a:txBody>
                  <a:tcPr/>
                </a:tc>
              </a:tr>
              <a:tr h="86186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Объяснить принцип действия технического устройства или технологии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Предлагается объяснить,</a:t>
                      </a:r>
                      <a:r>
                        <a:rPr lang="ru-RU" sz="1600" baseline="0" dirty="0" smtClean="0"/>
                        <a:t> на каких научных знаниях  основана работа описанного технического устройства или технологии. 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948647"/>
          </a:xfrm>
        </p:spPr>
        <p:txBody>
          <a:bodyPr>
            <a:noAutofit/>
          </a:bodyPr>
          <a:lstStyle/>
          <a:p>
            <a:pPr algn="just"/>
            <a:r>
              <a:rPr lang="ru-RU" sz="1400" dirty="0">
                <a:latin typeface="+mn-lt"/>
              </a:rPr>
              <a:t>В этом задании рассматривается явление, которое называется «синдром гибели пчелиных семей». Вводные материалы включают короткий текст, описывающий это явление, и график, представляющий результаты исследования, в котором изучалась связь между использованием инсектицида </a:t>
            </a:r>
            <a:r>
              <a:rPr lang="ru-RU" sz="1400" dirty="0" err="1">
                <a:latin typeface="+mn-lt"/>
              </a:rPr>
              <a:t>имидаклоприда</a:t>
            </a:r>
            <a:r>
              <a:rPr lang="ru-RU" sz="1400" dirty="0">
                <a:latin typeface="+mn-lt"/>
              </a:rPr>
              <a:t> и гибелью пчелиных семей. </a:t>
            </a:r>
            <a:endParaRPr lang="en-US" sz="1400" dirty="0">
              <a:latin typeface="+mn-lt"/>
            </a:endParaRPr>
          </a:p>
        </p:txBody>
      </p:sp>
      <p:pic>
        <p:nvPicPr>
          <p:cNvPr id="4" name="Рисунок 1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641" t="17116" r="20933" b="35621"/>
          <a:stretch/>
        </p:blipFill>
        <p:spPr bwMode="auto">
          <a:xfrm>
            <a:off x="323528" y="1268760"/>
            <a:ext cx="8820472" cy="4464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103674"/>
            <a:ext cx="68042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</a:t>
            </a:r>
          </a:p>
          <a:p>
            <a:pPr algn="just"/>
            <a:r>
              <a:rPr lang="ru-RU" sz="1600" b="1" dirty="0" smtClean="0"/>
              <a:t>КОМПЕТЕНЦИЯ: НАУЧНОЕ ОБЪЯСНЕНИЕ ЯВЛЕНИЙ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Предлагается описание достаточно стандартной ситуации, для объяснения которой можно напрямую использовать  программный материал.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26557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033927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Учащиеся должны предложить гипотезу для объяснения гибели пчелиных семей в контрольной группе, то есть здесь проверяется одно из умений, входящее в группу «научное объяснение явлений». 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9"/>
          <p:cNvPicPr/>
          <p:nvPr/>
        </p:nvPicPr>
        <p:blipFill rotWithShape="1">
          <a:blip r:embed="rId2" cstate="print"/>
          <a:srcRect l="19967" t="19787" r="20592" b="15312"/>
          <a:stretch/>
        </p:blipFill>
        <p:spPr bwMode="auto">
          <a:xfrm>
            <a:off x="719064" y="1412776"/>
            <a:ext cx="8424936" cy="4896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26456"/>
            <a:ext cx="338437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</a:t>
            </a:r>
          </a:p>
          <a:p>
            <a:pPr algn="just"/>
            <a:r>
              <a:rPr lang="ru-RU" sz="1600" b="1" dirty="0" smtClean="0"/>
              <a:t>КОМПЕТЕНЦИЯ: НАУЧНОЕ ОБЪЯСНЕНИЕ ЯВЛЕНИЙ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Предлагается описание достаточно стандартной ситуации, для объяснения которой можно напрямую использовать  программный материал.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68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147248" cy="77809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http://www.centeroko.ru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 Рациональное рыбоводство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7012" t="37683" r="26067" b="22434"/>
          <a:stretch>
            <a:fillRect/>
          </a:stretch>
        </p:blipFill>
        <p:spPr bwMode="auto">
          <a:xfrm>
            <a:off x="467544" y="1988840"/>
            <a:ext cx="840375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Рациональное рыбоводство</a:t>
            </a:r>
            <a:endParaRPr lang="ru-RU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887" t="17501" r="18461" b="14086"/>
          <a:stretch>
            <a:fillRect/>
          </a:stretch>
        </p:blipFill>
        <p:spPr bwMode="auto">
          <a:xfrm>
            <a:off x="467544" y="1014899"/>
            <a:ext cx="8424936" cy="584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"/>
            <a:ext cx="8229600" cy="62068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Рациональное рыбоводство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476672"/>
            <a:ext cx="4176464" cy="59104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i="1" dirty="0" smtClean="0"/>
              <a:t> </a:t>
            </a:r>
            <a:r>
              <a:rPr lang="ru-RU" sz="1600" dirty="0" smtClean="0"/>
              <a:t>В этом вопросе учащимся предлагается продемонстрировать понимание того, что такое система, и какую роль играют разные организмы в данной системе. Для того чтобы дать правильный ответ, учащийся должен понять цель рационального рыбного хозяйства, назначение каждого из трех резервуаров и то, какие организмы наиболее пригодны для выполнения тех или иных функций. Учащиеся должны полностью использовать информацию, которая содержится во введении и схеме, а также в ссылке под схемой. Дополнительным компонентом, который увеличивает сложность задания, является открытый характер задачи. Каждый из четырех организмов может быть помещен в каждый из трех резервуаров, причем нет ограничений на количество организмов в каждом резервуаре. Вследствие этого существует много способов сделать все неправильно. Учащемуся нужно прочитать этот состоящий из многих разнородных элементов текст и обращаться к соответствующей информации из текста при выполнении задания</a:t>
            </a:r>
            <a:r>
              <a:rPr lang="ru-RU" sz="1400" dirty="0" smtClean="0"/>
              <a:t>. 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4581128"/>
            <a:ext cx="4392488" cy="2416680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</a:t>
            </a:r>
          </a:p>
          <a:p>
            <a:r>
              <a:rPr lang="ru-RU" b="1" dirty="0" smtClean="0"/>
              <a:t>КОМПЕТЕНЦИЯ:</a:t>
            </a:r>
            <a:r>
              <a:rPr lang="ru-RU" dirty="0" smtClean="0"/>
              <a:t> </a:t>
            </a:r>
            <a:r>
              <a:rPr lang="ru-RU" b="1" dirty="0" smtClean="0"/>
              <a:t>НАУЧНОЕ ОБЪЯСНЕНИЕ ЯВЛЕНИЙ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Делать и научно обосновывать прогнозы о протекании  процесса или явления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rcRect l="1541" t="8757" r="1384" b="4643"/>
          <a:stretch>
            <a:fillRect/>
          </a:stretch>
        </p:blipFill>
        <p:spPr bwMode="auto">
          <a:xfrm>
            <a:off x="0" y="548680"/>
            <a:ext cx="459384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0578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67544" y="404664"/>
          <a:ext cx="8362950" cy="594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718"/>
                <a:gridCol w="3240360"/>
                <a:gridCol w="4762872"/>
              </a:tblGrid>
              <a:tr h="7923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Оцениваемые</a:t>
                      </a:r>
                      <a:r>
                        <a:rPr lang="ru-RU" sz="1600" baseline="0" dirty="0" smtClean="0">
                          <a:latin typeface="+mn-lt"/>
                        </a:rPr>
                        <a:t> компетенции, умения</a:t>
                      </a:r>
                      <a:endParaRPr lang="ru-RU" sz="16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Характеристика учебного задания, направленного на формирование / оценку умения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n-lt"/>
                        </a:rPr>
                        <a:t>КОМПЕТЕНЦИЯ:</a:t>
                      </a:r>
                      <a:r>
                        <a:rPr lang="ru-RU" sz="1600" b="1" baseline="0" dirty="0" smtClean="0">
                          <a:latin typeface="+mn-lt"/>
                        </a:rPr>
                        <a:t> ПОНИМАНИЕ ОСОБЕННОСТЕЙ ЕСТЕСТВЕННОНАУЧНОГО ИССЛЕДОВАНИЯ</a:t>
                      </a:r>
                      <a:endParaRPr lang="ru-RU" sz="1600" b="1" dirty="0" smtClean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Распознавать и формулировать цель данного исследования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По краткому</a:t>
                      </a:r>
                      <a:r>
                        <a:rPr lang="ru-RU" sz="1600" baseline="0" dirty="0" smtClean="0"/>
                        <a:t> описанию хода исследования или действий исследователей предлагается четко сформулировать его цель.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Предлагать или оценивать способ научного исследования данного</a:t>
                      </a:r>
                      <a:r>
                        <a:rPr lang="ru-RU" sz="1600" baseline="0" dirty="0" smtClean="0"/>
                        <a:t> вопроса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По</a:t>
                      </a:r>
                      <a:r>
                        <a:rPr lang="ru-RU" sz="1600" baseline="0" dirty="0" smtClean="0"/>
                        <a:t> описанию проблемы предлагается кратко сформулировать  или оценить идею исследования, направленного на ее решение, и/или описать основные этапы такого исследования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Выдвигать объяснительные гипотезы  и предлагать способы их проверки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Предлагается не просто сформулировать</a:t>
                      </a:r>
                      <a:r>
                        <a:rPr lang="ru-RU" sz="1600" baseline="0" dirty="0" smtClean="0"/>
                        <a:t> гипотезы, объясняющие описанное явление, но и обязательно предложить возможные способы их проверки. Набор гипотез может предлагаться в самом задании, тогда учащийся должен предложить только способы проверки.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Описывать и оценивать способы,</a:t>
                      </a:r>
                      <a:r>
                        <a:rPr lang="ru-RU" sz="1600" baseline="0" dirty="0" smtClean="0"/>
                        <a:t> которые используют ученые, чтобы обеспечить надежность данных и достоверность объяснений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Предлагается</a:t>
                      </a:r>
                      <a:r>
                        <a:rPr lang="ru-RU" sz="1600" baseline="0" dirty="0" smtClean="0"/>
                        <a:t> охарактеризовать назначение того или иного элемента исследования, повышающего надежность результата, или предлагается выбрать более надежную стратегию исследования вопроса.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17576"/>
          </a:xfrm>
        </p:spPr>
        <p:txBody>
          <a:bodyPr>
            <a:noAutofit/>
          </a:bodyPr>
          <a:lstStyle/>
          <a:p>
            <a:pPr lvl="0" algn="just"/>
            <a:r>
              <a:rPr lang="ru-RU" sz="1600" dirty="0"/>
              <a:t>Учащимся предлагается выбрать один из трех вариантов в каждом выпадающем меню</a:t>
            </a:r>
            <a:r>
              <a:rPr lang="ru-RU" sz="1600" dirty="0" smtClean="0"/>
              <a:t>: гибель </a:t>
            </a:r>
            <a:r>
              <a:rPr lang="ru-RU" sz="1600" dirty="0"/>
              <a:t>пчелиных семей</a:t>
            </a:r>
            <a:r>
              <a:rPr lang="ru-RU" sz="1600" dirty="0" smtClean="0"/>
              <a:t>; концентрация </a:t>
            </a:r>
            <a:r>
              <a:rPr lang="ru-RU" sz="1600" dirty="0" err="1"/>
              <a:t>имидаклоприда</a:t>
            </a:r>
            <a:r>
              <a:rPr lang="ru-RU" sz="1600" dirty="0"/>
              <a:t> в пище</a:t>
            </a:r>
            <a:r>
              <a:rPr lang="ru-RU" sz="1600" dirty="0" smtClean="0"/>
              <a:t>; невосприимчивость </a:t>
            </a:r>
            <a:r>
              <a:rPr lang="ru-RU" sz="1600" dirty="0"/>
              <a:t>пчёл к </a:t>
            </a:r>
            <a:r>
              <a:rPr lang="ru-RU" sz="1600" dirty="0" err="1"/>
              <a:t>имидаклоприду</a:t>
            </a:r>
            <a:r>
              <a:rPr lang="ru-RU" sz="1600" dirty="0" smtClean="0"/>
              <a:t>. Правильный ответ состоит в том, что ученые изучали влияние </a:t>
            </a:r>
            <a:r>
              <a:rPr lang="ru-RU" sz="1600" i="1" dirty="0" smtClean="0"/>
              <a:t>концентрации </a:t>
            </a:r>
            <a:r>
              <a:rPr lang="ru-RU" sz="1600" i="1" dirty="0" err="1" smtClean="0"/>
              <a:t>имидаклоприда</a:t>
            </a:r>
            <a:r>
              <a:rPr lang="ru-RU" sz="1600" i="1" dirty="0" smtClean="0"/>
              <a:t> в пище</a:t>
            </a:r>
            <a:r>
              <a:rPr lang="ru-RU" sz="1600" dirty="0" smtClean="0"/>
              <a:t> на </a:t>
            </a:r>
            <a:r>
              <a:rPr lang="ru-RU" sz="1600" i="1" dirty="0" smtClean="0"/>
              <a:t>гибель пчелиных семей,</a:t>
            </a:r>
            <a:r>
              <a:rPr lang="ru-RU" sz="1600" dirty="0" smtClean="0"/>
              <a:t> и такой ответ указывает на то, что учащийся правильно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идентифицирует независимые и зависимые переменные в данном эксперименте.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4"/>
          <p:cNvPicPr/>
          <p:nvPr/>
        </p:nvPicPr>
        <p:blipFill rotWithShape="1">
          <a:blip r:embed="rId2" cstate="print"/>
          <a:srcRect l="20341" t="17353" r="22404" b="17143"/>
          <a:stretch/>
        </p:blipFill>
        <p:spPr bwMode="auto">
          <a:xfrm>
            <a:off x="395536" y="1601416"/>
            <a:ext cx="8496944" cy="52565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149080"/>
            <a:ext cx="3600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</a:t>
            </a:r>
          </a:p>
          <a:p>
            <a:r>
              <a:rPr lang="ru-RU" b="1" dirty="0" smtClean="0"/>
              <a:t>КОМПЕТЕНЦИЯ: ПОНИМАНИЕ ОСОБЕННОСТЕЙ ЕСТЕСТВЕННОНАУЧНОГО ИССЛЕДОВАНИЯ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 краткому описанию хода исследования или действий исследователей предлагается четко сформулировать его цель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6451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136783"/>
            <a:ext cx="8229600" cy="67293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Исследование склонов долины</a:t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rcRect l="1918" t="8913" r="6939" b="6207"/>
          <a:stretch>
            <a:fillRect/>
          </a:stretch>
        </p:blipFill>
        <p:spPr bwMode="auto">
          <a:xfrm>
            <a:off x="2967112" y="476672"/>
            <a:ext cx="6176888" cy="5256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5918647"/>
            <a:ext cx="8532440" cy="939353"/>
          </a:xfrm>
          <a:prstGeom prst="rect">
            <a:avLst/>
          </a:prstGeom>
          <a:noFill/>
        </p:spPr>
        <p:txBody>
          <a:bodyPr wrap="square" lIns="76828" tIns="38414" rIns="76828" bIns="38414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</a:t>
            </a:r>
          </a:p>
          <a:p>
            <a:r>
              <a:rPr lang="ru-RU" sz="1600" b="1" dirty="0" smtClean="0"/>
              <a:t>КОМПЕТЕНЦИЯ: ПОНИМАНИЕ ОСОБЕННОСТЕЙ ЕСТЕСТВЕННОНАУЧНОГО ИССЛЕДОВАНИЯ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Предлагать или оценивать способ научного исследования данного вопроса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48680"/>
            <a:ext cx="28083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cs typeface="Times New Roman" pitchFamily="18" charset="0"/>
              </a:rPr>
              <a:t>Учащимся предлагается объяснить выбранную процедуру научного исследования, описанного в этом блоке заданий. Для этого им надо продемонстрировать понимание того, чем обосновано проведение двух независимых измерений изучаемого явления. </a:t>
            </a:r>
          </a:p>
          <a:p>
            <a:pPr algn="just"/>
            <a:r>
              <a:rPr lang="ru-RU" sz="1600" dirty="0" smtClean="0">
                <a:cs typeface="Times New Roman" pitchFamily="18" charset="0"/>
              </a:rPr>
              <a:t>Здесь принимались ответы, в которых назывались преимущества использования более чем одного измерительного инструмента на каждом склоне, например, учет разницы в условиях на одном и том же склоне, повышение точности измерений для каждого склона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7779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568952" cy="17526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Оценка естественнонаучной грамотности в формате PISA (развёрнутый анализ открытых заданий PISA и мониторинга функциональной грамотности)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869" t="30825" r="26472" b="50275"/>
          <a:stretch>
            <a:fillRect/>
          </a:stretch>
        </p:blipFill>
        <p:spPr bwMode="auto">
          <a:xfrm>
            <a:off x="0" y="1556792"/>
            <a:ext cx="896448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274320"/>
          <a:ext cx="8435976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727"/>
                <a:gridCol w="3024336"/>
                <a:gridCol w="5122913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Оцениваемые</a:t>
                      </a:r>
                      <a:r>
                        <a:rPr lang="ru-RU" sz="1800" baseline="0" dirty="0" smtClean="0">
                          <a:latin typeface="+mn-lt"/>
                        </a:rPr>
                        <a:t> компетенции, умения</a:t>
                      </a:r>
                      <a:endParaRPr lang="ru-RU" sz="18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+mn-lt"/>
                        </a:rPr>
                        <a:t>Характеристика учебного задания, направленного на формирование / оценку умения</a:t>
                      </a: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КОМПЕТЕНЦИЯ: ИНТЕРПРЕТАЦИЯ ДАННЫХ</a:t>
                      </a:r>
                      <a:r>
                        <a:rPr lang="ru-RU" sz="1600" b="1" baseline="0" dirty="0" smtClean="0"/>
                        <a:t> И ИСПОЛЬЗОВАНИЕ НАУЧНЫХ ДОКАЗАТЕЛЬСТВ ДЛЯ ПОЛУЧЕНИЯ ВЫВОДОВ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Анализировать, интерпретировать данные и делать соответствующие выводы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Предлагается</a:t>
                      </a:r>
                      <a:r>
                        <a:rPr lang="ru-RU" sz="1600" baseline="0" dirty="0" smtClean="0"/>
                        <a:t> формулировать выводы на основе интерпретации данных, представленных в различных формах: графики, таблицы, диаграммы, фотографии, географические карты, словесный текст. Данные могут быть представлены и в сочетании форм 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Преобразовывать одну форму представления данных в другую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Предлагается преобразовать одну форму представления</a:t>
                      </a:r>
                      <a:r>
                        <a:rPr lang="ru-RU" sz="1600" baseline="0" dirty="0" smtClean="0"/>
                        <a:t> научной информации в другую, например: словесную – в схематический рисунок, табличную форму – в график или в диаграмму и т.д.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Распознавать допущения, доказательства и рассуждения в научных текстах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Предлагается выявлять и формулировать допущения, на которых строится то или иное научное рассуждение, а также характеризовать</a:t>
                      </a:r>
                      <a:r>
                        <a:rPr lang="ru-RU" sz="1600" baseline="0" dirty="0" smtClean="0"/>
                        <a:t> сами типы научного текста: доказательство, рассуждение, допущение.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Оценивать</a:t>
                      </a:r>
                      <a:r>
                        <a:rPr lang="ru-RU" sz="1600" baseline="0" dirty="0" smtClean="0"/>
                        <a:t> с научной точки зрения аргументы и доказательства из различных источников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Предлагается оценить с научной</a:t>
                      </a:r>
                      <a:r>
                        <a:rPr lang="ru-RU" sz="1600" baseline="0" dirty="0" smtClean="0"/>
                        <a:t> точки зрения  корректность и убедительность утверждений, содержащихся в различных источниках, например научно-популярных текстах, сообщениях СМИ, высказываниях людей.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/>
              <a:t>Этот вопрос требует интерпретации графика с данными о взаимосвязи между концентрацией применяемого инсектицида и временем, через которое погибают пчелиные семьи. </a:t>
            </a:r>
            <a:endParaRPr lang="en-US" sz="1800" dirty="0"/>
          </a:p>
        </p:txBody>
      </p:sp>
      <p:pic>
        <p:nvPicPr>
          <p:cNvPr id="3" name="Рисунок 8"/>
          <p:cNvPicPr/>
          <p:nvPr/>
        </p:nvPicPr>
        <p:blipFill rotWithShape="1">
          <a:blip r:embed="rId2" cstate="print"/>
          <a:srcRect l="20602" t="17571" r="22342" b="17547"/>
          <a:stretch/>
        </p:blipFill>
        <p:spPr bwMode="auto">
          <a:xfrm>
            <a:off x="467544" y="1052736"/>
            <a:ext cx="8208912" cy="48245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293096"/>
            <a:ext cx="38164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</a:t>
            </a:r>
          </a:p>
          <a:p>
            <a:r>
              <a:rPr lang="ru-RU" b="1" dirty="0" smtClean="0"/>
              <a:t>КОМПЕТЕНЦИЯ: ИНТЕРПРЕТАЦИЯ ДАННЫХ И ИСПОЛЬЗОВАНИЕ НАУЧНЫХ ДОКАЗАТЕЛЬСТВ ДЛЯ ПОЛУЧЕНИЯ ВЫВОДОВ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Предлагается формулировать выводы на основе интерпретации данных, представленных в различных формах.</a:t>
            </a:r>
          </a:p>
          <a:p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321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en-US" dirty="0" smtClean="0">
                <a:hlinkClick r:id="rId3"/>
              </a:rPr>
              <a:t>https://fioco.ru/</a:t>
            </a:r>
            <a:r>
              <a:rPr lang="ru-RU" dirty="0" err="1" smtClean="0">
                <a:hlinkClick r:id="rId3"/>
              </a:rPr>
              <a:t>примеры-задач</a:t>
            </a:r>
            <a:r>
              <a:rPr lang="ru-RU" dirty="0" smtClean="0">
                <a:hlinkClick r:id="rId3"/>
              </a:rPr>
              <a:t>-</a:t>
            </a:r>
            <a:r>
              <a:rPr lang="en-US" dirty="0" err="1" smtClean="0">
                <a:hlinkClick r:id="rId3"/>
              </a:rPr>
              <a:t>pisa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149080"/>
            <a:ext cx="309634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</a:t>
            </a:r>
          </a:p>
          <a:p>
            <a:r>
              <a:rPr lang="ru-RU" sz="1600" b="1" dirty="0" smtClean="0"/>
              <a:t>КОМПЕТЕНЦИЯ: ИНТЕРПРЕТАЦИЯ ДАННЫХ И ИСПОЛЬЗОВАНИЕ НАУЧНЫХ ДОКАЗАТЕЛЬСТВ ДЛЯ ПОЛУЧЕНИЯ ВЫВОДОВ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Анализировать, интерпретировать данные и делать соответствующие выводы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4265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Типы научного знания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54461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900" dirty="0" smtClean="0"/>
              <a:t>Каждая из компетентностей, оцениваемых в задании, может демонстрироваться на материале научного знания следующих типов: </a:t>
            </a:r>
          </a:p>
          <a:p>
            <a:pPr algn="just">
              <a:buNone/>
            </a:pPr>
            <a:r>
              <a:rPr lang="ru-RU" sz="2900" dirty="0" smtClean="0"/>
              <a:t>    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Содержательное знание</a:t>
            </a:r>
            <a:r>
              <a:rPr lang="ru-RU" sz="2900" dirty="0" smtClean="0"/>
              <a:t>, знание научного содержания, относящегося к следующим областям: «Физические системы», «Живые системы» и «Науки о Земле и Вселенной».</a:t>
            </a:r>
          </a:p>
          <a:p>
            <a:pPr algn="just">
              <a:buNone/>
            </a:pPr>
            <a:r>
              <a:rPr lang="ru-RU" sz="2900" dirty="0" smtClean="0"/>
              <a:t>     </a:t>
            </a:r>
            <a:r>
              <a:rPr lang="ru-RU" sz="2900" b="1" dirty="0" smtClean="0">
                <a:solidFill>
                  <a:schemeClr val="accent1">
                    <a:lumMod val="75000"/>
                  </a:schemeClr>
                </a:solidFill>
              </a:rPr>
              <a:t>Процедурное знание</a:t>
            </a:r>
            <a:r>
              <a:rPr lang="ru-RU" sz="2900" dirty="0" smtClean="0"/>
              <a:t>, знание разнообразных методов, используемых для получения научного знания, а также знание стандартных исследовательских процедур. Оно в равной мере относится ко всем естественнонаучным предметам, что, в первую очередь, и позволяет объединять их в одну группу и говорить именно о естественнонаучной, а не о какой-то узко предметной, грамотности. Комплекс знаний, умений, компетентностей, относящихся к типу процедурного знания, принято объединять под рубрикой «Методы научного познания».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В 5 классе опора в виде естественнонаучных знаний пока еще не велика</a:t>
            </a:r>
            <a:r>
              <a:rPr lang="ru-RU" sz="2800" dirty="0" smtClean="0"/>
              <a:t>, поэтому  задания могут в большей степени ориентироваться на процедурный тип знания и оценивание таких компетентностей как </a:t>
            </a:r>
            <a:endParaRPr lang="ru-RU" sz="2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67544" y="1988841"/>
          <a:ext cx="8208912" cy="4043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3456384"/>
                <a:gridCol w="4320480"/>
              </a:tblGrid>
              <a:tr h="9461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Оцениваемые</a:t>
                      </a:r>
                      <a:r>
                        <a:rPr lang="ru-RU" sz="2000" baseline="0" dirty="0" smtClean="0">
                          <a:latin typeface="+mn-lt"/>
                        </a:rPr>
                        <a:t> компетенции, умения</a:t>
                      </a:r>
                      <a:endParaRPr lang="ru-RU" sz="20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</a:rPr>
                        <a:t>Характеристика учебного задания, направленного на формирование / оценку умения</a:t>
                      </a:r>
                    </a:p>
                  </a:txBody>
                  <a:tcPr/>
                </a:tc>
              </a:tr>
              <a:tr h="1519649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Понимание особенностей естественнонаучного исследования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Объяснить, зачем нужно многократное повторение эксперимента ; предположить, что можно узнать с помощью описанного метода.</a:t>
                      </a:r>
                      <a:endParaRPr lang="ru-RU" sz="2000" dirty="0"/>
                    </a:p>
                  </a:txBody>
                  <a:tcPr/>
                </a:tc>
              </a:tr>
              <a:tr h="1422585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Интерпретация данных для получения выводов (разумеется, с учетом возрастных возможностей)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Выбрать из предлагаемых вариантов оптимальный способ  решения проблемы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4090" t="21315" r="32101" b="13454"/>
          <a:stretch>
            <a:fillRect/>
          </a:stretch>
        </p:blipFill>
        <p:spPr bwMode="auto">
          <a:xfrm>
            <a:off x="4389593" y="0"/>
            <a:ext cx="4216981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090" t="16542" r="32101" b="16636"/>
          <a:stretch>
            <a:fillRect/>
          </a:stretch>
        </p:blipFill>
        <p:spPr bwMode="auto">
          <a:xfrm>
            <a:off x="0" y="0"/>
            <a:ext cx="4139952" cy="511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5085185"/>
            <a:ext cx="878497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</a:t>
            </a:r>
          </a:p>
          <a:p>
            <a:pPr algn="just"/>
            <a:r>
              <a:rPr lang="ru-RU" sz="2000" dirty="0" smtClean="0"/>
              <a:t>Компетенция: интерпретация данных для получения выводов;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анализировать, интерпретировать данные и делать соответствующие выводы. </a:t>
            </a:r>
          </a:p>
          <a:p>
            <a:pPr algn="just"/>
            <a:r>
              <a:rPr lang="ru-RU" sz="2000" dirty="0" smtClean="0"/>
              <a:t>Контекст: глобальный </a:t>
            </a:r>
          </a:p>
          <a:p>
            <a:pPr algn="just"/>
            <a:r>
              <a:rPr lang="ru-RU" sz="2000" dirty="0" smtClean="0"/>
              <a:t>Содержательная область оценки: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процедурное знание</a:t>
            </a:r>
            <a:r>
              <a:rPr lang="ru-RU" sz="2000" dirty="0" smtClean="0"/>
              <a:t>; физические системы.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Актуальные контексты  </a:t>
            </a:r>
            <a:r>
              <a:rPr lang="ru-RU" sz="2800" dirty="0" smtClean="0"/>
              <a:t>для 5 класса можно условно назвать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«научная любознательность».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5313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Они могут в меньшей степени отражать прагматический смысл естественнонаучного знания, зато больше учитывать его мировоззренческое познавательное значение. </a:t>
            </a:r>
          </a:p>
          <a:p>
            <a:pPr algn="just">
              <a:buNone/>
            </a:pPr>
            <a:r>
              <a:rPr lang="ru-RU" dirty="0" smtClean="0"/>
              <a:t>     Это, например,</a:t>
            </a:r>
          </a:p>
          <a:p>
            <a:pPr algn="just"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сюжеты с катанием на снежной горке,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обустройством домашнего аквариума, 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экспериментами с собственной собакой по выяснению того, различает ли она некоторые числа и цвета</a:t>
            </a:r>
            <a:r>
              <a:rPr lang="ru-RU" dirty="0" smtClean="0"/>
              <a:t>. </a:t>
            </a:r>
          </a:p>
          <a:p>
            <a:pPr algn="just"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     Вместе с тем такая проблематика, как здоровье, окружающая среда, опасности и риски, наука и технологии, сохраняют свое значение и для данного возраста.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068" t="26088" r="37073" b="16636"/>
          <a:stretch>
            <a:fillRect/>
          </a:stretch>
        </p:blipFill>
        <p:spPr bwMode="auto">
          <a:xfrm>
            <a:off x="179512" y="0"/>
            <a:ext cx="385042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5138" t="24210" r="32969" b="15311"/>
          <a:stretch>
            <a:fillRect/>
          </a:stretch>
        </p:blipFill>
        <p:spPr bwMode="auto">
          <a:xfrm>
            <a:off x="4427984" y="188640"/>
            <a:ext cx="4496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551723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</a:t>
            </a:r>
          </a:p>
          <a:p>
            <a:r>
              <a:rPr lang="ru-RU" dirty="0" smtClean="0"/>
              <a:t>КОМПЕТЕНЦИЯ: НАУЧНОЕ ОБЪЯСНЕНИЕ ЯВЛЕНИЙ.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Делать и научно обосновывать прогнозы о протекании процесса или явления</a:t>
            </a:r>
          </a:p>
          <a:p>
            <a:r>
              <a:rPr lang="ru-RU" dirty="0" smtClean="0"/>
              <a:t>Контекст: личный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заданиях 7-классникам, например, предлагается: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объяснить выбор способа</a:t>
            </a:r>
            <a:r>
              <a:rPr lang="ru-RU" sz="2400" dirty="0" smtClean="0"/>
              <a:t>, с помощью которого можно определить, у какого из лыжников лучше скользят лыжи; </a:t>
            </a:r>
          </a:p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определить цель описанного эксперимента</a:t>
            </a:r>
            <a:r>
              <a:rPr lang="ru-RU" sz="2400" dirty="0" smtClean="0"/>
              <a:t>, проведенного с листом растения;</a:t>
            </a:r>
          </a:p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сделать вывод из описанного эксперимента</a:t>
            </a:r>
            <a:r>
              <a:rPr lang="ru-RU" sz="2400" dirty="0" smtClean="0"/>
              <a:t> с освещением настольной лампой объекта, расположенного двумя разными способами, и связать этот вывод с наступлением лета и зимы на Земле.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090" t="21315" r="33096" b="15045"/>
          <a:stretch>
            <a:fillRect/>
          </a:stretch>
        </p:blipFill>
        <p:spPr bwMode="auto">
          <a:xfrm>
            <a:off x="395536" y="-1"/>
            <a:ext cx="5472608" cy="66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8144" y="908720"/>
            <a:ext cx="3024336" cy="2664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</a:t>
            </a:r>
          </a:p>
          <a:p>
            <a:r>
              <a:rPr lang="ru-RU" dirty="0" smtClean="0"/>
              <a:t>КОМПЕТЕНЦИЯ: ИНТЕРПРЕТАЦИЯ ДАННЫХ ДЛЯ ПОЛУЧЕНИЯ ВЫВОДОВ.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Анализировать, интерпретировать данные и делать соответствующие выводы</a:t>
            </a:r>
          </a:p>
          <a:p>
            <a:r>
              <a:rPr lang="ru-RU" dirty="0" smtClean="0"/>
              <a:t>Контекст: глобальный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5448" y="2564904"/>
            <a:ext cx="4968552" cy="1143000"/>
          </a:xfrm>
        </p:spPr>
        <p:txBody>
          <a:bodyPr>
            <a:noAutofit/>
          </a:bodyPr>
          <a:lstStyle/>
          <a:p>
            <a:pPr marL="101965" indent="-101965">
              <a:defRPr/>
            </a:pPr>
            <a:r>
              <a:rPr lang="ru-RU" sz="2800" dirty="0" smtClean="0"/>
              <a:t>Результаты российских учащихся  по отдельным областям содержания образования (2015-2016 годы)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i="1" dirty="0" smtClean="0"/>
              <a:t>«Мы должны научиться измерять то, что важно, а не то, что легко измерить…» </a:t>
            </a:r>
            <a:br>
              <a:rPr lang="ru-RU" sz="2800" i="1" dirty="0" smtClean="0"/>
            </a:br>
            <a:r>
              <a:rPr lang="ru-RU" sz="2800" i="1" dirty="0" smtClean="0"/>
              <a:t>А. Эйнштейн</a:t>
            </a:r>
            <a:br>
              <a:rPr lang="ru-RU" sz="2800" i="1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0215" t="763" r="45289" b="9442"/>
          <a:stretch>
            <a:fillRect/>
          </a:stretch>
        </p:blipFill>
        <p:spPr>
          <a:xfrm>
            <a:off x="323528" y="0"/>
            <a:ext cx="4032448" cy="674659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090" t="21315" r="33096" b="7090"/>
          <a:stretch>
            <a:fillRect/>
          </a:stretch>
        </p:blipFill>
        <p:spPr bwMode="auto">
          <a:xfrm>
            <a:off x="4860032" y="0"/>
            <a:ext cx="390763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34053" t="15036" r="31691" b="15035"/>
          <a:stretch>
            <a:fillRect/>
          </a:stretch>
        </p:blipFill>
        <p:spPr bwMode="auto">
          <a:xfrm>
            <a:off x="323528" y="0"/>
            <a:ext cx="417646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3528" y="5380672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Характеристики задания 5</a:t>
            </a:r>
          </a:p>
          <a:p>
            <a:r>
              <a:rPr lang="ru-RU" dirty="0" smtClean="0"/>
              <a:t>Содержательная область оценки: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процедурное знание</a:t>
            </a:r>
            <a:r>
              <a:rPr lang="ru-RU" dirty="0" smtClean="0"/>
              <a:t>; живые системы.  КОМПЕТЕНЦИЯ: </a:t>
            </a:r>
            <a:r>
              <a:rPr lang="ru-RU" b="1" dirty="0" smtClean="0"/>
              <a:t>ПОНИМАНИЕ ОСОБЕННОСТЕЙ ЕСТЕСТВЕННОНАУЧНОГО ИССЛЕДОВАНИЯ.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Распознавать и формулировать цель данного исследования.</a:t>
            </a:r>
          </a:p>
          <a:p>
            <a:r>
              <a:rPr lang="ru-RU" dirty="0" smtClean="0"/>
              <a:t>Контекст: глобальный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Задания для 5 и 7 класса направлены на формирование ЕНГ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Образцы заданий можно продуктивно использовать в текущем образовательном процессе. </a:t>
            </a:r>
          </a:p>
          <a:p>
            <a:pPr algn="just">
              <a:buNone/>
            </a:pPr>
            <a:r>
              <a:rPr lang="ru-RU" dirty="0" smtClean="0"/>
              <a:t>    Большой массив новых учебных заданий, направленных на формирование и оценивание ЕНГ, может показать направление, в котором должны меняться содержание и методика естественнонаучного образования, ориентированного на достижение современных требований в образовательным результатам в области естествознания. 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Где можно посмотреть задания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http://www.centeroko.ru/pisa18/pisa2018.html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https://fioco.ru/</a:t>
            </a:r>
            <a:r>
              <a:rPr lang="ru-RU" dirty="0" err="1" smtClean="0">
                <a:hlinkClick r:id="rId3"/>
              </a:rPr>
              <a:t>примеры-задач</a:t>
            </a:r>
            <a:r>
              <a:rPr lang="ru-RU" dirty="0" smtClean="0">
                <a:hlinkClick r:id="rId3"/>
              </a:rPr>
              <a:t>-</a:t>
            </a:r>
            <a:r>
              <a:rPr lang="en-US" dirty="0" err="1" smtClean="0">
                <a:hlinkClick r:id="rId3"/>
              </a:rPr>
              <a:t>pisa</a:t>
            </a:r>
            <a:endParaRPr lang="ru-RU" dirty="0" smtClean="0"/>
          </a:p>
          <a:p>
            <a:r>
              <a:rPr lang="en-US" u="sng" dirty="0" smtClean="0">
                <a:hlinkClick r:id="rId4"/>
              </a:rPr>
              <a:t>https://myskills.ru/account/login</a:t>
            </a:r>
            <a:endParaRPr lang="ru-RU" u="sng" dirty="0" smtClean="0"/>
          </a:p>
          <a:p>
            <a:r>
              <a:rPr lang="en-US" dirty="0" smtClean="0">
                <a:hlinkClick r:id="rId5"/>
              </a:rPr>
              <a:t>http://skiv.instrao.ru</a:t>
            </a:r>
            <a:endParaRPr lang="ru-RU" dirty="0" smtClean="0"/>
          </a:p>
          <a:p>
            <a:r>
              <a:rPr lang="en-US" b="1" dirty="0" smtClean="0">
                <a:solidFill>
                  <a:srgbClr val="FFFF00"/>
                </a:solidFill>
              </a:rPr>
              <a:t>http://www.centeroko.ru/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1484785"/>
            <a:ext cx="9144000" cy="2016224"/>
          </a:xfrm>
        </p:spPr>
        <p:txBody>
          <a:bodyPr>
            <a:noAutofit/>
          </a:bodyPr>
          <a:lstStyle/>
          <a:p>
            <a:pPr marL="725316" indent="-725316" algn="just">
              <a:buNone/>
              <a:defRPr/>
            </a:pPr>
            <a:r>
              <a:rPr lang="ru-RU" b="1" dirty="0" smtClean="0"/>
              <a:t>         Качество </a:t>
            </a:r>
            <a:r>
              <a:rPr lang="ru-RU" b="1" dirty="0" smtClean="0">
                <a:solidFill>
                  <a:schemeClr val="tx2"/>
                </a:solidFill>
              </a:rPr>
              <a:t>образовательных достижений школьников в основном определяется качеством учебных заданий, предлагаемых им педагогами</a:t>
            </a:r>
            <a:endParaRPr lang="en-US" b="1" dirty="0" smtClean="0">
              <a:solidFill>
                <a:schemeClr val="tx2"/>
              </a:solidFill>
            </a:endParaRPr>
          </a:p>
          <a:p>
            <a:pPr marL="725316" indent="-725316" algn="just">
              <a:spcBef>
                <a:spcPts val="0"/>
              </a:spcBef>
              <a:buNone/>
              <a:defRPr/>
            </a:pPr>
            <a:r>
              <a:rPr lang="ru-RU" b="1" i="1" dirty="0" smtClean="0"/>
              <a:t>                                            (по результатам </a:t>
            </a:r>
            <a:r>
              <a:rPr lang="en-US" b="1" i="1" dirty="0" smtClean="0"/>
              <a:t>ITL</a:t>
            </a:r>
            <a:r>
              <a:rPr lang="ru-RU" b="1" i="1" dirty="0" smtClean="0"/>
              <a:t>, </a:t>
            </a:r>
            <a:r>
              <a:rPr lang="en-US" b="1" i="1" dirty="0" smtClean="0"/>
              <a:t>PISA</a:t>
            </a:r>
            <a:r>
              <a:rPr lang="ru-RU" b="1" i="1" dirty="0" smtClean="0"/>
              <a:t>)</a:t>
            </a:r>
            <a:endParaRPr lang="ru-RU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136904" cy="60486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i="1" dirty="0" smtClean="0">
                <a:latin typeface="+mj-lt"/>
                <a:cs typeface="Arial" pitchFamily="34" charset="0"/>
              </a:rPr>
              <a:t>               </a:t>
            </a:r>
            <a:r>
              <a:rPr lang="ru-RU" sz="3600" b="1" dirty="0" smtClean="0">
                <a:latin typeface="+mj-lt"/>
                <a:cs typeface="Arial" pitchFamily="34" charset="0"/>
              </a:rPr>
              <a:t>Естественнонаучная   грамотность   –   </a:t>
            </a:r>
          </a:p>
          <a:p>
            <a:pPr>
              <a:buNone/>
            </a:pPr>
            <a:r>
              <a:rPr lang="ru-RU" b="1" dirty="0" smtClean="0">
                <a:latin typeface="+mj-lt"/>
                <a:cs typeface="Arial" pitchFamily="34" charset="0"/>
              </a:rPr>
              <a:t>    </a:t>
            </a:r>
          </a:p>
          <a:p>
            <a:pPr algn="just">
              <a:buNone/>
            </a:pPr>
            <a:r>
              <a:rPr lang="ru-RU" b="1" i="1" dirty="0" smtClean="0">
                <a:latin typeface="+mj-lt"/>
                <a:cs typeface="Arial" pitchFamily="34" charset="0"/>
              </a:rPr>
              <a:t>    </a:t>
            </a:r>
            <a:r>
              <a:rPr lang="ru-RU" sz="3100" i="1" dirty="0" smtClean="0">
                <a:cs typeface="Arial" pitchFamily="34" charset="0"/>
              </a:rPr>
              <a:t>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 Естественнонаучно грамотный человек стремится участвовать в аргументированном обсуждении проблем, относящихся к естественным наукам и технологиям, что требует от него следующих компетенций:</a:t>
            </a:r>
            <a:r>
              <a:rPr lang="ru-RU" sz="3100" b="1" i="1" dirty="0" smtClean="0"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3100" b="1" dirty="0" smtClean="0">
              <a:cs typeface="Arial" pitchFamily="34" charset="0"/>
            </a:endParaRPr>
          </a:p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научно объяснять явления, </a:t>
            </a:r>
          </a:p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оценивать и планировать научные исследования, </a:t>
            </a:r>
          </a:p>
          <a:p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научно интерпретировать данные и приводить доказательства.</a:t>
            </a:r>
            <a:endParaRPr lang="ru-RU" sz="3100" dirty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8012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b="1" dirty="0" smtClean="0"/>
              <a:t>Основное требование к заданиям по формированию/оцениванию естественнонаучной грамотности  </a:t>
            </a:r>
            <a:r>
              <a:rPr lang="ru-RU" sz="2200" dirty="0" smtClean="0">
                <a:latin typeface="+mn-lt"/>
              </a:rPr>
              <a:t>задания нацелены на проверку умений, характеризующих естественнонаучную грамотность, но при этом должны основываться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на ситуациях, которые можно назвать жизненными, реальными или просто интересными ребятам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420888"/>
            <a:ext cx="1944216" cy="288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Контексты </a:t>
            </a:r>
            <a:r>
              <a:rPr lang="ru-RU" sz="1400" b="1" dirty="0" smtClean="0"/>
              <a:t>личные, местные, национальные и глобальные проблемы как современные, так и исторические которые требуют понимание вопросов науки и технологии</a:t>
            </a:r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996952"/>
            <a:ext cx="2088232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Компетенции </a:t>
            </a:r>
            <a:r>
              <a:rPr lang="ru-RU" sz="1400" b="1" dirty="0" smtClean="0"/>
              <a:t>способность научно объяснять явления, применять методы научного исследования, интерпретировать данные и использовать научные  доказательства для получения выводов</a:t>
            </a:r>
            <a:endParaRPr lang="ru-RU" sz="1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329608"/>
            <a:ext cx="2016224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Отношение </a:t>
            </a:r>
          </a:p>
          <a:p>
            <a:pPr algn="ctr"/>
            <a:r>
              <a:rPr lang="ru-RU" sz="1400" b="1" dirty="0" smtClean="0"/>
              <a:t>к науке, которое характеризуется интересом к науке и технологиям, пониманием ценности научного изучения вопросов, осведомленностью о проблемах окружающей среды, осознанием важности решения проблем важности решения  проблем</a:t>
            </a:r>
            <a:endParaRPr lang="ru-RU" sz="1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3401616"/>
            <a:ext cx="1728192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Знания </a:t>
            </a:r>
            <a:r>
              <a:rPr lang="ru-RU" sz="1400" b="1" dirty="0" smtClean="0"/>
              <a:t>понимание основных фактов, идей и теорий образующих фундамент научного знания о природе и технологиях, о методах  получения знаний, обоснованности процедур их использование</a:t>
            </a:r>
            <a:endParaRPr lang="ru-RU" sz="1400" b="1" dirty="0"/>
          </a:p>
        </p:txBody>
      </p:sp>
      <p:sp>
        <p:nvSpPr>
          <p:cNvPr id="23" name="Стрелка углом 22"/>
          <p:cNvSpPr/>
          <p:nvPr/>
        </p:nvSpPr>
        <p:spPr>
          <a:xfrm rot="5400000">
            <a:off x="2231740" y="1448780"/>
            <a:ext cx="864096" cy="22322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4759596" y="2305300"/>
            <a:ext cx="1080120" cy="1023265"/>
          </a:xfrm>
          <a:prstGeom prst="bentArrow">
            <a:avLst>
              <a:gd name="adj1" fmla="val 25000"/>
              <a:gd name="adj2" fmla="val 282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>
            <a:off x="5598114" y="818710"/>
            <a:ext cx="1044116" cy="396044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8250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Контексты</a:t>
            </a:r>
            <a:br>
              <a:rPr lang="ru-RU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631" y="1085429"/>
            <a:ext cx="8590158" cy="5376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Контекст – тематическая </a:t>
            </a:r>
            <a:r>
              <a:rPr lang="ru-RU" sz="2400" dirty="0"/>
              <a:t>область, к которой относится описанная в вопросе (задании) проблемная ситуация. </a:t>
            </a:r>
            <a:r>
              <a:rPr lang="ru-RU" sz="2400" dirty="0" smtClean="0"/>
              <a:t>Контексты :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здоровье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природные ресурсы; </a:t>
            </a:r>
          </a:p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окружающая среда; </a:t>
            </a:r>
          </a:p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опасности и риски; </a:t>
            </a:r>
          </a:p>
          <a:p>
            <a:pPr lvl="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связь науки и технологий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marL="0" indent="0" algn="just">
              <a:buNone/>
            </a:pPr>
            <a:r>
              <a:rPr lang="ru-RU" sz="2400" dirty="0" smtClean="0"/>
              <a:t>При </a:t>
            </a:r>
            <a:r>
              <a:rPr lang="ru-RU" sz="2400" dirty="0"/>
              <a:t>этом каждая из ситуаций может рассматриваться на одном из трех уровней: </a:t>
            </a:r>
            <a:r>
              <a:rPr lang="ru-RU" sz="2400" i="1" dirty="0"/>
              <a:t>личностном</a:t>
            </a:r>
            <a:r>
              <a:rPr lang="ru-RU" sz="2400" dirty="0"/>
              <a:t> (связанном с самим учащимся, его семьей, друзьями), </a:t>
            </a:r>
            <a:r>
              <a:rPr lang="ru-RU" sz="2400" i="1" dirty="0"/>
              <a:t>местном</a:t>
            </a:r>
            <a:r>
              <a:rPr lang="en-US" sz="2400" i="1" dirty="0"/>
              <a:t>/</a:t>
            </a:r>
            <a:r>
              <a:rPr lang="ru-RU" sz="2400" i="1" dirty="0"/>
              <a:t>национальном</a:t>
            </a:r>
            <a:r>
              <a:rPr lang="ru-RU" sz="2400" dirty="0"/>
              <a:t> или </a:t>
            </a:r>
            <a:r>
              <a:rPr lang="ru-RU" sz="2400" i="1" dirty="0"/>
              <a:t>глобальном</a:t>
            </a:r>
            <a:r>
              <a:rPr lang="ru-RU" sz="2400" dirty="0"/>
              <a:t> (в котором рассматриваются явления, происходящие в различных уголках мира).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37189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cs typeface="Times New Roman" pitchFamily="18" charset="0"/>
              </a:rPr>
              <a:t>Бесконтекстное</a:t>
            </a:r>
            <a:endParaRPr lang="ru-RU" sz="2800" b="1" dirty="0"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6904" t="41366" r="8361" b="43562"/>
          <a:stretch>
            <a:fillRect/>
          </a:stretch>
        </p:blipFill>
        <p:spPr bwMode="auto">
          <a:xfrm>
            <a:off x="251520" y="836712"/>
            <a:ext cx="856895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17516" t="31100" r="8657" b="20705"/>
          <a:stretch>
            <a:fillRect/>
          </a:stretch>
        </p:blipFill>
        <p:spPr bwMode="auto">
          <a:xfrm>
            <a:off x="395536" y="2636912"/>
            <a:ext cx="847152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95736" y="19888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+mj-lt"/>
                <a:cs typeface="Times New Roman" pitchFamily="18" charset="0"/>
              </a:rPr>
              <a:t>Контекстное</a:t>
            </a:r>
            <a:endParaRPr lang="ru-RU" sz="2800" b="1" dirty="0"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623731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Контекст « опасности и риски»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Контекст «связь науки и технологий»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личностный уровень : </a:t>
            </a:r>
            <a:r>
              <a:rPr lang="ru-RU" sz="2400" dirty="0" smtClean="0"/>
              <a:t> ситуация может быть связана с работой бытовых электрических приборов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местный</a:t>
            </a:r>
            <a:r>
              <a:rPr lang="en-US" sz="2400" b="1" i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национальный : </a:t>
            </a:r>
            <a:r>
              <a:rPr lang="ru-RU" sz="2400" dirty="0" smtClean="0"/>
              <a:t>ситуация может быть связана  с работой ветряного электрогенератора, используемого для обеспечения энергией небольшого поселения</a:t>
            </a:r>
            <a:endParaRPr lang="ru-RU" sz="24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глобальный: </a:t>
            </a:r>
            <a:r>
              <a:rPr lang="ru-RU" sz="2400" dirty="0" smtClean="0"/>
              <a:t>ситуация может быть связана  с использованием в целом возобновляемых и </a:t>
            </a:r>
            <a:r>
              <a:rPr lang="ru-RU" sz="2400" dirty="0" err="1" smtClean="0"/>
              <a:t>невозобновляемых</a:t>
            </a:r>
            <a:r>
              <a:rPr lang="ru-RU" sz="2400" dirty="0" smtClean="0"/>
              <a:t> источников энергии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2067</Words>
  <Application>Microsoft Office PowerPoint</Application>
  <PresentationFormat>Экран (4:3)</PresentationFormat>
  <Paragraphs>167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Начало вебинара «Оценка естественнонаучной грамотности в формате PISA (развёрнутый анализ открытых заданий PISA и мониторинга функциональной грамотности» в 15:00</vt:lpstr>
      <vt:lpstr>Слайд 2</vt:lpstr>
      <vt:lpstr>Результаты российских учащихся  по отдельным областям содержания образования (2015-2016 годы)    «Мы должны научиться измерять то, что важно, а не то, что легко измерить…»  А. Эйнштейн </vt:lpstr>
      <vt:lpstr>Слайд 4</vt:lpstr>
      <vt:lpstr>Слайд 5</vt:lpstr>
      <vt:lpstr>Основное требование к заданиям по формированию/оцениванию естественнонаучной грамотности  задания нацелены на проверку умений, характеризующих естественнонаучную грамотность, но при этом должны основываться на ситуациях, которые можно назвать жизненными, реальными или просто интересными ребятам.</vt:lpstr>
      <vt:lpstr>Контексты </vt:lpstr>
      <vt:lpstr>Бесконтекстное</vt:lpstr>
      <vt:lpstr>Контекст «связь науки и технологий»</vt:lpstr>
      <vt:lpstr>Три группы умений, характеризующих естественнонаучную грамотность </vt:lpstr>
      <vt:lpstr>Слайд 11</vt:lpstr>
      <vt:lpstr>В этом задании рассматривается явление, которое называется «синдром гибели пчелиных семей». Вводные материалы включают короткий текст, описывающий это явление, и график, представляющий результаты исследования, в котором изучалась связь между использованием инсектицида имидаклоприда и гибелью пчелиных семей. </vt:lpstr>
      <vt:lpstr>Учащиеся должны предложить гипотезу для объяснения гибели пчелиных семей в контрольной группе, то есть здесь проверяется одно из умений, входящее в группу «научное объяснение явлений». </vt:lpstr>
      <vt:lpstr>   http://www.centeroko.ru   Рациональное рыбоводство  </vt:lpstr>
      <vt:lpstr>Рациональное рыбоводство</vt:lpstr>
      <vt:lpstr>Рациональное рыбоводство</vt:lpstr>
      <vt:lpstr>Слайд 17</vt:lpstr>
      <vt:lpstr>Учащимся предлагается выбрать один из трех вариантов в каждом выпадающем меню: гибель пчелиных семей; концентрация имидаклоприда в пище; невосприимчивость пчёл к имидаклоприду. Правильный ответ состоит в том, что ученые изучали влияние концентрации имидаклоприда в пище на гибель пчелиных семей, и такой ответ указывает на то, что учащийся правильно идентифицирует независимые и зависимые переменные в данном эксперименте.  </vt:lpstr>
      <vt:lpstr>Исследование склонов долины </vt:lpstr>
      <vt:lpstr>Слайд 20</vt:lpstr>
      <vt:lpstr>Этот вопрос требует интерпретации графика с данными о взаимосвязи между концентрацией применяемого инсектицида и временем, через которое погибают пчелиные семьи. </vt:lpstr>
      <vt:lpstr>Слайд 22</vt:lpstr>
      <vt:lpstr>Типы научного знания</vt:lpstr>
      <vt:lpstr>В 5 классе опора в виде естественнонаучных знаний пока еще не велика, поэтому  задания могут в большей степени ориентироваться на процедурный тип знания и оценивание таких компетентностей как </vt:lpstr>
      <vt:lpstr>Слайд 25</vt:lpstr>
      <vt:lpstr>Актуальные контексты  для 5 класса можно условно назвать «научная любознательность».</vt:lpstr>
      <vt:lpstr>Слайд 27</vt:lpstr>
      <vt:lpstr>В заданиях 7-классникам, например, предлагается: </vt:lpstr>
      <vt:lpstr>Слайд 29</vt:lpstr>
      <vt:lpstr>Слайд 30</vt:lpstr>
      <vt:lpstr>Задания для 5 и 7 класса направлены на формирование ЕНГ</vt:lpstr>
      <vt:lpstr>Где можно посмотреть задания</vt:lpstr>
      <vt:lpstr>Слайд 33</vt:lpstr>
    </vt:vector>
  </TitlesOfParts>
  <Company>Anonymous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suprun</dc:creator>
  <cp:lastModifiedBy>suprun</cp:lastModifiedBy>
  <cp:revision>173</cp:revision>
  <dcterms:created xsi:type="dcterms:W3CDTF">2019-10-16T05:14:16Z</dcterms:created>
  <dcterms:modified xsi:type="dcterms:W3CDTF">2019-10-31T06:57:52Z</dcterms:modified>
</cp:coreProperties>
</file>