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</p:sldMasterIdLst>
  <p:notesMasterIdLst>
    <p:notesMasterId r:id="rId11"/>
  </p:notesMasterIdLst>
  <p:sldIdLst>
    <p:sldId id="306" r:id="rId3"/>
    <p:sldId id="311" r:id="rId4"/>
    <p:sldId id="326" r:id="rId5"/>
    <p:sldId id="324" r:id="rId6"/>
    <p:sldId id="325" r:id="rId7"/>
    <p:sldId id="323" r:id="rId8"/>
    <p:sldId id="322" r:id="rId9"/>
    <p:sldId id="327" r:id="rId10"/>
  </p:sldIdLst>
  <p:sldSz cx="12192000" cy="792162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23A"/>
    <a:srgbClr val="CE5A4A"/>
    <a:srgbClr val="415C79"/>
    <a:srgbClr val="E74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8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558"/>
      </p:cViewPr>
      <p:guideLst>
        <p:guide orient="horz" pos="24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4AA194-E9EF-4649-8160-59F993DF8D04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143000"/>
            <a:ext cx="4749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59597B-DEC3-44D6-BA3A-BD9A677EB2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173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4378325"/>
            <a:ext cx="6096000" cy="265113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79525"/>
            <a:ext cx="6096000" cy="265113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573213"/>
            <a:ext cx="121920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04000" y="293688"/>
            <a:ext cx="5245100" cy="1725612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5230475" y="2217738"/>
            <a:ext cx="193675" cy="2286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900238"/>
            <a:ext cx="1924050" cy="2143125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48838" y="100013"/>
            <a:ext cx="2206625" cy="3089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279525"/>
            <a:ext cx="3568700" cy="190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3" y="2733675"/>
            <a:ext cx="3544887" cy="190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719388" y="4651375"/>
            <a:ext cx="258762" cy="22225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6096000" y="4378325"/>
            <a:ext cx="6096000" cy="265113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0" y="1279525"/>
            <a:ext cx="6096000" cy="265113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573213"/>
            <a:ext cx="121920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 userDrawn="1"/>
        </p:nvSpPr>
        <p:spPr>
          <a:xfrm>
            <a:off x="19302413" y="293688"/>
            <a:ext cx="5245100" cy="1725612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379413" y="1900238"/>
            <a:ext cx="1924050" cy="2143125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50425" y="100013"/>
            <a:ext cx="2203450" cy="3089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279525"/>
            <a:ext cx="3570288" cy="190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3" y="2733675"/>
            <a:ext cx="3544887" cy="190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 userDrawn="1"/>
        </p:nvSpPr>
        <p:spPr>
          <a:xfrm>
            <a:off x="2719388" y="4651375"/>
            <a:ext cx="258762" cy="22225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5108435"/>
            <a:ext cx="8636000" cy="70075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688456" y="5108435"/>
            <a:ext cx="8636000" cy="70075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50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9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51345"/>
            <a:ext cx="2717800" cy="756955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51345"/>
            <a:ext cx="7950200" cy="75695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0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488921"/>
            <a:ext cx="8534400" cy="202441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9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96433"/>
            <a:ext cx="9144000" cy="27579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60687"/>
            <a:ext cx="9144000" cy="19125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7342188"/>
            <a:ext cx="2743200" cy="4222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4F6C01-9B73-4ADC-9F06-D5337ECC5B3E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7342188"/>
            <a:ext cx="4114800" cy="4222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4CC7-9C63-422B-AFAD-8C4B9BB55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621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096000" y="4378325"/>
            <a:ext cx="6096000" cy="265113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279525"/>
            <a:ext cx="6096000" cy="265113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614488"/>
            <a:ext cx="121920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02413" y="293688"/>
            <a:ext cx="5245100" cy="1725612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3087312" y="4683030"/>
            <a:ext cx="258762" cy="222250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948015"/>
            <a:ext cx="8636000" cy="2110512"/>
          </a:xfrm>
        </p:spPr>
        <p:txBody>
          <a:bodyPr anchor="t"/>
          <a:lstStyle>
            <a:lvl1pPr>
              <a:defRPr lang="ru-RU" sz="3200" smtClean="0"/>
            </a:lvl1pPr>
          </a:lstStyle>
          <a:p>
            <a:endParaRPr lang="en-US" dirty="0"/>
          </a:p>
        </p:txBody>
      </p:sp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" y="1644650"/>
            <a:ext cx="3169926" cy="195986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8" y="212015"/>
            <a:ext cx="2978630" cy="19857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7045"/>
            <a:ext cx="4337384" cy="28795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5" y="1555964"/>
            <a:ext cx="3118894" cy="31959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2660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7986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6896100"/>
            <a:ext cx="12192000" cy="1025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6992938"/>
            <a:ext cx="2998788" cy="8223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4838" y="6981825"/>
            <a:ext cx="9047162" cy="8239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46038" y="0"/>
            <a:ext cx="18256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464050" y="0"/>
            <a:ext cx="0" cy="1830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3863" y="134938"/>
            <a:ext cx="186213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>
                <a:solidFill>
                  <a:srgbClr val="FFFFFF"/>
                </a:solidFill>
              </a:rPr>
              <a:t>ИНСТИТУТ</a:t>
            </a:r>
            <a:endParaRPr lang="ru-RU" altLang="ru-RU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664957"/>
            <a:ext cx="8636000" cy="211243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988352"/>
            <a:ext cx="8940800" cy="792163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7010400"/>
            <a:ext cx="2743200" cy="792163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CDF56-81D4-44BD-9DFC-A971126330C6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1300" y="274638"/>
            <a:ext cx="7823200" cy="420687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65113"/>
            <a:ext cx="1117600" cy="43815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1BAFAACD-107F-47A1-8BB5-4AE34F1166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583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64055"/>
            <a:ext cx="10871200" cy="114423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848380"/>
            <a:ext cx="10871200" cy="51930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8BA5-3DA3-4F42-A53A-161841D93B2B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C2F-0BF0-45D5-B24B-952635E90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79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760538"/>
            <a:ext cx="12192000" cy="1320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49438"/>
            <a:ext cx="1727200" cy="1143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849438"/>
            <a:ext cx="10363200" cy="1143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3168651"/>
            <a:ext cx="9497484" cy="193273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48380"/>
            <a:ext cx="10160000" cy="1144235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E22C-A6CD-4A97-9B42-FE64B1B16C6A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2024063"/>
            <a:ext cx="1727200" cy="80962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567475E7-7712-42AE-9353-94EB56891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2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836097"/>
            <a:ext cx="5181600" cy="52810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836097"/>
            <a:ext cx="5181600" cy="52810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C32708-D616-4D26-85EC-89C07B1FB1E3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08BC-FD96-4C1F-A1D4-93641B5F6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11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315399"/>
            <a:ext cx="10871200" cy="100487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816579"/>
            <a:ext cx="5181600" cy="41368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816579"/>
            <a:ext cx="5181600" cy="41368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2024415"/>
            <a:ext cx="5181600" cy="739352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2024415"/>
            <a:ext cx="5181600" cy="739352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F380CA-7ED5-411E-91F4-7D7FF9E61402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56D2-7BD2-494B-887F-4F7D02AC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5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6DE4-435A-4460-B226-27AD1A793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5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8B6D-53AE-4CC1-A2A1-1CD523B7BCD6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56BE-F081-4E33-B874-F3DF0161E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12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95AA-D23B-46E3-9710-72BE46983ED6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7218363"/>
            <a:ext cx="711200" cy="438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1067F-D6B8-487D-B774-BCD02BDD3A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3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15399"/>
            <a:ext cx="10769600" cy="1004872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2024415"/>
            <a:ext cx="2133600" cy="5017029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2024415"/>
            <a:ext cx="8534400" cy="51050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F519-16C0-4925-A442-BD61BF50DC17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78F3-3A24-48B0-8A23-21A8B79F8F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094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700" y="5281613"/>
            <a:ext cx="12192000" cy="1025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5386388"/>
            <a:ext cx="1951038" cy="8239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8988" y="5376863"/>
            <a:ext cx="10133012" cy="8223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00" y="0"/>
            <a:ext cx="133350" cy="793273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6337300"/>
            <a:ext cx="9753600" cy="792163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5369101"/>
            <a:ext cx="9753600" cy="792163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527756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7218363"/>
            <a:ext cx="3556000" cy="42068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E1D4B8-0586-4BE4-83DF-DAC12ED5F5AF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5391150"/>
            <a:ext cx="1930400" cy="766763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BD3977E-88B3-4FED-9460-B3E34678F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7218363"/>
            <a:ext cx="6096000" cy="42068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07C9-A40B-44DE-BAE9-FD0DDC33D809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9AFF-0613-4A63-9637-1680BE0B5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636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00" y="0"/>
            <a:ext cx="427038" cy="792162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9913" y="703263"/>
            <a:ext cx="304800" cy="72183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9913" y="0"/>
            <a:ext cx="304800" cy="61753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704146"/>
            <a:ext cx="2743200" cy="63721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704145"/>
            <a:ext cx="7416800" cy="637214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7218363"/>
            <a:ext cx="2946400" cy="420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23E1D-EAD1-474D-8D47-6CCDCA385E91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7218363"/>
            <a:ext cx="7431088" cy="420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32750" y="146050"/>
            <a:ext cx="617538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05D1-C624-497D-ADEB-852E14D0D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124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17232"/>
            <a:ext cx="10972800" cy="13202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848382"/>
            <a:ext cx="10972800" cy="5227906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7213600"/>
            <a:ext cx="2844800" cy="55086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C48FBA-0C2F-4904-A2B5-86C8D16CDB3A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7213600"/>
            <a:ext cx="3860800" cy="550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7213600"/>
            <a:ext cx="2844800" cy="55086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FBE16E-BD8C-4683-A122-2C047FF15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58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090380"/>
            <a:ext cx="103632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57524"/>
            <a:ext cx="103632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9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2297639"/>
            <a:ext cx="5334000" cy="5323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2297639"/>
            <a:ext cx="5334000" cy="5323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17232"/>
            <a:ext cx="10972800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773198"/>
            <a:ext cx="5386917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512181"/>
            <a:ext cx="5386917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773198"/>
            <a:ext cx="5389033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512181"/>
            <a:ext cx="5389033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3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7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3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315397"/>
            <a:ext cx="4011084" cy="13422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315400"/>
            <a:ext cx="6815667" cy="6760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657676"/>
            <a:ext cx="4011084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4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5545137"/>
            <a:ext cx="73152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707812"/>
            <a:ext cx="73152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6199772"/>
            <a:ext cx="73152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2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7511972"/>
            <a:ext cx="11437344" cy="417219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0"/>
            <a:ext cx="121920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595438"/>
            <a:ext cx="11349038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50800"/>
            <a:ext cx="9321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7513638"/>
            <a:ext cx="711200" cy="4079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7567613"/>
            <a:ext cx="711200" cy="282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7BBC07-F4F4-4D4C-B46D-247CAD914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609850" y="0"/>
            <a:ext cx="0" cy="1263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300163"/>
          </a:xfrm>
          <a:prstGeom prst="rect">
            <a:avLst/>
          </a:prstGeom>
          <a:solidFill>
            <a:srgbClr val="415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817563" y="2297113"/>
            <a:ext cx="10871200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577B11-C6E3-4B84-BE37-3F7988D3565C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425575"/>
            <a:ext cx="12192000" cy="3683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77963"/>
            <a:ext cx="711200" cy="5699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477963"/>
            <a:ext cx="11404600" cy="5699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470025"/>
            <a:ext cx="711200" cy="2809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CE51BE-9787-4DAB-B344-310AE3CCE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1224366" y="4633993"/>
            <a:ext cx="33131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3695700" y="50800"/>
            <a:ext cx="693261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08363" y="0"/>
            <a:ext cx="0" cy="13001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55" r:id="rId2"/>
    <p:sldLayoutId id="2147483874" r:id="rId3"/>
    <p:sldLayoutId id="2147483875" r:id="rId4"/>
    <p:sldLayoutId id="2147483876" r:id="rId5"/>
    <p:sldLayoutId id="2147483856" r:id="rId6"/>
    <p:sldLayoutId id="2147483877" r:id="rId7"/>
    <p:sldLayoutId id="2147483857" r:id="rId8"/>
    <p:sldLayoutId id="2147483878" r:id="rId9"/>
    <p:sldLayoutId id="2147483858" r:id="rId10"/>
    <p:sldLayoutId id="2147483879" r:id="rId11"/>
    <p:sldLayoutId id="21474838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methbank" TargetMode="External"/><Relationship Id="rId2" Type="http://schemas.openxmlformats.org/officeDocument/2006/relationships/hyperlink" Target="https://vashifinancy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hannel/UCuTPRur3hYa6_81mut9Ok_Q/videos" TargetMode="External"/><Relationship Id="rId4" Type="http://schemas.openxmlformats.org/officeDocument/2006/relationships/hyperlink" Target="https://fincult.info/prepodavanie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814763" y="5013325"/>
            <a:ext cx="7537450" cy="2232025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sz="3600" dirty="0">
                <a:solidFill>
                  <a:srgbClr val="E74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РАОП</a:t>
            </a:r>
            <a:br>
              <a:rPr lang="ru-RU" sz="3600" dirty="0">
                <a:solidFill>
                  <a:srgbClr val="E74C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rgbClr val="E74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и методика преподавания основ финансовой грамотности (для образовательных организаций, реализующих программы по финансовой грамотности)</a:t>
            </a:r>
            <a:br>
              <a:rPr lang="ru-RU" sz="2400" dirty="0"/>
            </a:br>
            <a:endParaRPr lang="ru-RU" sz="1200" b="0" dirty="0">
              <a:solidFill>
                <a:srgbClr val="5C738E"/>
              </a:solidFill>
            </a:endParaRP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6826567" y="7245350"/>
            <a:ext cx="4072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ru-RU" altLang="ru-RU" sz="2400" dirty="0">
                <a:solidFill>
                  <a:srgbClr val="5C738E"/>
                </a:solidFill>
              </a:rPr>
              <a:t>Гоцманов Роман Михайлович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17950" y="7180263"/>
            <a:ext cx="7308850" cy="0"/>
          </a:xfrm>
          <a:prstGeom prst="line">
            <a:avLst/>
          </a:prstGeom>
          <a:ln w="28575">
            <a:solidFill>
              <a:srgbClr val="507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62615" y="1274902"/>
            <a:ext cx="11888380" cy="3616075"/>
          </a:xfrm>
        </p:spPr>
        <p:txBody>
          <a:bodyPr/>
          <a:lstStyle/>
          <a:p>
            <a:pPr algn="just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Принадлежность к федеральному проекту:</a:t>
            </a:r>
          </a:p>
          <a:p>
            <a:pPr marL="0" indent="0" algn="just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Национальная стратегия повышения финансовой грамотности 2017-2023 гг.</a:t>
            </a:r>
          </a:p>
          <a:p>
            <a:pPr algn="just"/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Принадлежность к региональному проекту:</a:t>
            </a:r>
          </a:p>
          <a:p>
            <a:pPr marL="0" indent="0" algn="just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Подпрограмма "Повышение уровня финансовой грамотности населения" государственной программы "Управление государственными финансами"</a:t>
            </a:r>
          </a:p>
        </p:txBody>
      </p:sp>
      <p:sp>
        <p:nvSpPr>
          <p:cNvPr id="26629" name="Заголовок 1"/>
          <p:cNvSpPr>
            <a:spLocks noGrp="1"/>
          </p:cNvSpPr>
          <p:nvPr>
            <p:ph type="title"/>
          </p:nvPr>
        </p:nvSpPr>
        <p:spPr>
          <a:xfrm>
            <a:off x="2613397" y="62445"/>
            <a:ext cx="4021319" cy="1054100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Принадлежность к проектам </a:t>
            </a:r>
            <a:endParaRPr lang="ru-RU" altLang="ru-RU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62615" y="1274902"/>
            <a:ext cx="11888380" cy="3616075"/>
          </a:xfrm>
        </p:spPr>
        <p:txBody>
          <a:bodyPr/>
          <a:lstStyle/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выявления динамики развития функциональной грамотности</a:t>
            </a: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обучение групп/команд учителей разных предметов, работающих в одной школе, современным подходам к формированию функциональной грамотности обучающихся</a:t>
            </a: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объединить усилия педагогических работников образовательной организации в рамках общей программы достижения метапредметных результатов, имеющих большое значение для формирования функциональной грамотности.</a:t>
            </a:r>
          </a:p>
        </p:txBody>
      </p:sp>
      <p:sp>
        <p:nvSpPr>
          <p:cNvPr id="26629" name="Заголовок 1"/>
          <p:cNvSpPr>
            <a:spLocks noGrp="1"/>
          </p:cNvSpPr>
          <p:nvPr>
            <p:ph type="title"/>
          </p:nvPr>
        </p:nvSpPr>
        <p:spPr>
          <a:xfrm>
            <a:off x="2613397" y="62445"/>
            <a:ext cx="4021319" cy="1054100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alt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АПС</a:t>
            </a:r>
            <a:endParaRPr lang="ru-RU" alt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9576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62615" y="1274902"/>
            <a:ext cx="12037236" cy="42433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Слабые стороны: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практики не содержат информации по налоговой тематике в практических заданиях и вопросах к школьникам; 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задания, описанные в практиках, не всегда носят прикладной характер, который обеспечивает формирование умения переключаться с одной задачи на другую; 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нет описания опыта привлечения профессионального сообщества к процессу практической реализации практики; 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многих практик отсутствует описания практического опыта внедрения, а так же отсутствуют необходимые для практического внедрения практики методические материалы.</a:t>
            </a:r>
          </a:p>
        </p:txBody>
      </p:sp>
      <p:sp>
        <p:nvSpPr>
          <p:cNvPr id="26629" name="Заголовок 1"/>
          <p:cNvSpPr>
            <a:spLocks noGrp="1"/>
          </p:cNvSpPr>
          <p:nvPr>
            <p:ph type="title"/>
          </p:nvPr>
        </p:nvSpPr>
        <p:spPr>
          <a:xfrm>
            <a:off x="2613397" y="62445"/>
            <a:ext cx="9486454" cy="1054100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Ориентиры для оценивания исходя из опыта прошлых декларационных кампаний </a:t>
            </a:r>
            <a:endParaRPr lang="ru-RU" alt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0625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62615" y="1274902"/>
            <a:ext cx="12037236" cy="42433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Сильные стороны: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практиках достаточно много практических инструментов, то есть формы занятий уходят от лекционных форм и переходят в интерактивный режим;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значительная часть практик связанна с применением игровых технологий; 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наблюдается выстраивание взаимодействия с представителями финансовых структур (наиболее часто упоминаться представители банковской сферы);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применение сценария интегрированных уроков и занятий, что позволяет охватить достаточно большой контингент обучающихся, в кратчайшие сроки сформировать систему знаний, навыков, необходимых финансово - грамотному человеку; 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привлечение рядом авторов практик родителей к процессу обучения, что позволяет ребёнку получить начальные знания о семейном бюджете и планировании расходов семьи; 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практика ориентированных технологий, методов и форм в учебной и внеурочной деятельности, в том числе, решение конкретных ситуаций (кейсов) и проектирование.</a:t>
            </a:r>
          </a:p>
        </p:txBody>
      </p:sp>
      <p:sp>
        <p:nvSpPr>
          <p:cNvPr id="26629" name="Заголовок 1"/>
          <p:cNvSpPr>
            <a:spLocks noGrp="1"/>
          </p:cNvSpPr>
          <p:nvPr>
            <p:ph type="title"/>
          </p:nvPr>
        </p:nvSpPr>
        <p:spPr>
          <a:xfrm>
            <a:off x="2613397" y="62445"/>
            <a:ext cx="9486454" cy="1054100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Ориентиры для оценивания исходя из опыта прошлых декларационных кампаний </a:t>
            </a:r>
            <a:endParaRPr lang="ru-RU" alt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5761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62615" y="1274902"/>
            <a:ext cx="11888380" cy="3616075"/>
          </a:xfrm>
        </p:spPr>
        <p:txBody>
          <a:bodyPr/>
          <a:lstStyle/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данный момент подано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более 40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заявок для участия в составе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экспертной комиссии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направлению «Содержание и методика преподавания основ финансовой грамотности (для образовательных организаций, реализующих программы по финансовой грамотности)»</a:t>
            </a:r>
          </a:p>
        </p:txBody>
      </p:sp>
      <p:sp>
        <p:nvSpPr>
          <p:cNvPr id="26629" name="Заголовок 1"/>
          <p:cNvSpPr>
            <a:spLocks noGrp="1"/>
          </p:cNvSpPr>
          <p:nvPr>
            <p:ph type="title"/>
          </p:nvPr>
        </p:nvSpPr>
        <p:spPr>
          <a:xfrm>
            <a:off x="2613397" y="62445"/>
            <a:ext cx="4021319" cy="1054100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Эксперты</a:t>
            </a:r>
            <a:endParaRPr lang="ru-RU" alt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5296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62614" y="1274902"/>
            <a:ext cx="12066771" cy="6146623"/>
          </a:xfrm>
        </p:spPr>
        <p:txBody>
          <a:bodyPr/>
          <a:lstStyle/>
          <a:p>
            <a:pPr lvl="1" eaLnBrk="1" hangingPunct="1">
              <a:buClr>
                <a:srgbClr val="E7523A"/>
              </a:buClr>
              <a:buSzPct val="100000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Дружи с финансами</a:t>
            </a:r>
          </a:p>
          <a:p>
            <a:pPr marL="366713" lvl="1" indent="0" eaLnBrk="1" hangingPunct="1">
              <a:buClr>
                <a:srgbClr val="E7523A"/>
              </a:buClr>
              <a:buSzPct val="100000"/>
              <a:buNone/>
            </a:pP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https://vashifinancy.ru/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6713" lvl="1" indent="0" eaLnBrk="1" hangingPunct="1">
              <a:buClr>
                <a:srgbClr val="E7523A"/>
              </a:buClr>
              <a:buSzPct val="100000"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E7523A"/>
              </a:buClr>
              <a:buSzPct val="100000"/>
            </a:pP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Банк методических разработок по финансовой грамотности ВШЭ</a:t>
            </a:r>
          </a:p>
          <a:p>
            <a:pPr marL="366713" lvl="1" indent="0" eaLnBrk="1" hangingPunct="1">
              <a:buClr>
                <a:srgbClr val="E7523A"/>
              </a:buClr>
              <a:buSzPct val="100000"/>
              <a:buNone/>
            </a:pPr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https://fmc.hse.ru/methbank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6713" lvl="1" indent="0" eaLnBrk="1" hangingPunct="1">
              <a:buClr>
                <a:srgbClr val="E7523A"/>
              </a:buClr>
              <a:buSzPct val="100000"/>
              <a:buNone/>
            </a:pP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E7523A"/>
              </a:buClr>
              <a:buSzPct val="100000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Финансовая культура. База знаний</a:t>
            </a:r>
          </a:p>
          <a:p>
            <a:pPr marL="366713" lvl="1" indent="0" eaLnBrk="1" hangingPunct="1">
              <a:buClr>
                <a:srgbClr val="E7523A"/>
              </a:buClr>
              <a:buSzPct val="100000"/>
              <a:buNone/>
            </a:pPr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https://fincult.info/prepodavanie/</a:t>
            </a:r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6713" lvl="1" indent="0" eaLnBrk="1" hangingPunct="1">
              <a:buClr>
                <a:srgbClr val="E7523A"/>
              </a:buClr>
              <a:buSzPct val="100000"/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E7523A"/>
              </a:buClr>
              <a:buSzPct val="100000"/>
            </a:pP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Официальный канал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РЦФГ</a:t>
            </a:r>
            <a:endParaRPr lang="ru-RU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6713" lvl="1" indent="0" eaLnBrk="1" hangingPunct="1">
              <a:buClr>
                <a:srgbClr val="E7523A"/>
              </a:buClr>
              <a:buSzPct val="100000"/>
              <a:buNone/>
            </a:pP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https://www.youtube.com/channel/UCuTPRur3hYa6_81mut9Ok_Q/videos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629" name="Заголовок 1"/>
          <p:cNvSpPr>
            <a:spLocks noGrp="1"/>
          </p:cNvSpPr>
          <p:nvPr>
            <p:ph type="title"/>
          </p:nvPr>
        </p:nvSpPr>
        <p:spPr>
          <a:xfrm>
            <a:off x="2613397" y="62445"/>
            <a:ext cx="5010147" cy="1054100"/>
          </a:xfrm>
        </p:spPr>
        <p:txBody>
          <a:bodyPr/>
          <a:lstStyle/>
          <a:p>
            <a:pPr algn="ctr" eaLnBrk="1" hangingPunct="1"/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Полезные ссылки для использования заявителям</a:t>
            </a:r>
            <a:endParaRPr lang="ru-RU" alt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7595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62614" y="1274902"/>
            <a:ext cx="12066771" cy="6146623"/>
          </a:xfrm>
        </p:spPr>
        <p:txBody>
          <a:bodyPr/>
          <a:lstStyle/>
          <a:p>
            <a:pPr mar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Назови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свою практику, так, чтобы все поняли ее суть сразу. Не забывай – краткость и осмысленность – правильный выбор!</a:t>
            </a:r>
            <a:endParaRPr lang="ru-RU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2.Формулируй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актуальность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формуле = настоящее + «так себе будущее» (без практики)!</a:t>
            </a:r>
            <a:endParaRPr lang="ru-RU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3.Формулируй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цель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формуле = желаемое будущее (с практикой) + способ его достижения (а это уже потенциальные задачи)!</a:t>
            </a:r>
            <a:endParaRPr lang="ru-RU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4.Формулируй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измеряемыми показателями (штуки, граммы, проценты и т.д.)!</a:t>
            </a:r>
            <a:endParaRPr lang="ru-RU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5.Расскажи о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механизме мониторинга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результата - как отслеживал изменения (что было до внедрения практики и после, как ты увидел разницу)!</a:t>
            </a:r>
            <a:endParaRPr lang="ru-RU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6.Рассказывай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 своей работе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описании практики, теория педагогики – работа других (удили ей минимум из возможного)!</a:t>
            </a:r>
            <a:endParaRPr lang="ru-RU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7.Кричи о своем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продукте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практики – программа, алгоритм, сценарий что угодно (если он есть) в каждой строчке текста описание! Продукт – лицо практики!</a:t>
            </a:r>
            <a:endParaRPr lang="ru-RU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8.Кричи о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результатах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внедрения практики! Или кричи о промежуточных результатах, если практика долгосрочная!</a:t>
            </a:r>
            <a:endParaRPr lang="ru-RU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9.Кричи о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уникальности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своего продукта и/или практики! Даже если это 0,1%! Но это 0,1% аналогов которому нет!</a:t>
            </a:r>
            <a:endParaRPr lang="ru-RU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10.Запомни!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Мероприятие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проект, а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проект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мероприятие!</a:t>
            </a:r>
            <a:endParaRPr lang="ru-RU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11.Пиши “просто” (доходчиво и понятно для читающего текст) о сложном, а не наоборот! Цель коммуникации передача и получение информации, комфорт и скорость при этом ни кто не отменял.</a:t>
            </a:r>
            <a:endParaRPr lang="ru-RU" b="0" dirty="0">
              <a:effectLst/>
            </a:endParaRPr>
          </a:p>
          <a:p>
            <a:pPr marL="0" indent="0">
              <a:buNone/>
            </a:pPr>
            <a:br>
              <a:rPr lang="ru-RU" dirty="0"/>
            </a:b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Заголовок 1"/>
          <p:cNvSpPr>
            <a:spLocks noGrp="1"/>
          </p:cNvSpPr>
          <p:nvPr>
            <p:ph type="title"/>
          </p:nvPr>
        </p:nvSpPr>
        <p:spPr>
          <a:xfrm>
            <a:off x="2613397" y="62445"/>
            <a:ext cx="5010147" cy="1054100"/>
          </a:xfrm>
        </p:spPr>
        <p:txBody>
          <a:bodyPr/>
          <a:lstStyle/>
          <a:p>
            <a:pPr algn="ctr" eaLnBrk="1" hangingPunct="1"/>
            <a:r>
              <a:rPr lang="ru-RU" sz="2400" b="1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 простых правил для подготовки практики</a:t>
            </a:r>
            <a:endParaRPr lang="ru-RU" alt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8329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 Кадры</Template>
  <TotalTime>3317</TotalTime>
  <Words>692</Words>
  <Application>Microsoft Office PowerPoint</Application>
  <PresentationFormat>Произвольный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Optima Cyr</vt:lpstr>
      <vt:lpstr>Times New Roman</vt:lpstr>
      <vt:lpstr>Tw Cen MT</vt:lpstr>
      <vt:lpstr>Wingdings</vt:lpstr>
      <vt:lpstr>Wingdings 2</vt:lpstr>
      <vt:lpstr>5_ипк новый</vt:lpstr>
      <vt:lpstr>Обычная</vt:lpstr>
      <vt:lpstr>РАОП Содержание и методика преподавания основ финансовой грамотности (для образовательных организаций, реализующих программы по финансовой грамотности) </vt:lpstr>
      <vt:lpstr>Принадлежность к проектам </vt:lpstr>
      <vt:lpstr>Задачи АПС</vt:lpstr>
      <vt:lpstr>Ориентиры для оценивания исходя из опыта прошлых декларационных кампаний </vt:lpstr>
      <vt:lpstr>Ориентиры для оценивания исходя из опыта прошлых декларационных кампаний </vt:lpstr>
      <vt:lpstr>Эксперты</vt:lpstr>
      <vt:lpstr>Полезные ссылки для использования заявителям</vt:lpstr>
      <vt:lpstr>11 простых правил для подготовки практики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Кадры и инфраструктура их развития</dc:title>
  <dc:creator>Андреева Светлана Юрьевна</dc:creator>
  <cp:lastModifiedBy>Гоцманов</cp:lastModifiedBy>
  <cp:revision>191</cp:revision>
  <dcterms:created xsi:type="dcterms:W3CDTF">2017-10-07T03:30:13Z</dcterms:created>
  <dcterms:modified xsi:type="dcterms:W3CDTF">2020-12-16T04:45:25Z</dcterms:modified>
</cp:coreProperties>
</file>